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61"/>
  </p:notesMasterIdLst>
  <p:sldIdLst>
    <p:sldId id="260" r:id="rId2"/>
    <p:sldId id="261" r:id="rId3"/>
    <p:sldId id="423" r:id="rId4"/>
    <p:sldId id="334" r:id="rId5"/>
    <p:sldId id="278" r:id="rId6"/>
    <p:sldId id="294" r:id="rId7"/>
    <p:sldId id="266" r:id="rId8"/>
    <p:sldId id="279" r:id="rId9"/>
    <p:sldId id="282" r:id="rId10"/>
    <p:sldId id="333" r:id="rId11"/>
    <p:sldId id="402" r:id="rId12"/>
    <p:sldId id="403" r:id="rId13"/>
    <p:sldId id="404" r:id="rId14"/>
    <p:sldId id="426" r:id="rId15"/>
    <p:sldId id="425" r:id="rId16"/>
    <p:sldId id="427" r:id="rId17"/>
    <p:sldId id="405" r:id="rId18"/>
    <p:sldId id="406" r:id="rId19"/>
    <p:sldId id="430" r:id="rId20"/>
    <p:sldId id="429" r:id="rId21"/>
    <p:sldId id="431" r:id="rId22"/>
    <p:sldId id="407" r:id="rId23"/>
    <p:sldId id="433" r:id="rId24"/>
    <p:sldId id="432" r:id="rId25"/>
    <p:sldId id="434" r:id="rId26"/>
    <p:sldId id="291" r:id="rId27"/>
    <p:sldId id="435" r:id="rId28"/>
    <p:sldId id="292" r:id="rId29"/>
    <p:sldId id="296" r:id="rId30"/>
    <p:sldId id="297" r:id="rId31"/>
    <p:sldId id="393" r:id="rId32"/>
    <p:sldId id="372" r:id="rId33"/>
    <p:sldId id="298" r:id="rId34"/>
    <p:sldId id="408" r:id="rId35"/>
    <p:sldId id="373" r:id="rId36"/>
    <p:sldId id="382" r:id="rId37"/>
    <p:sldId id="374" r:id="rId38"/>
    <p:sldId id="324" r:id="rId39"/>
    <p:sldId id="325" r:id="rId40"/>
    <p:sldId id="436" r:id="rId41"/>
    <p:sldId id="409" r:id="rId42"/>
    <p:sldId id="437" r:id="rId43"/>
    <p:sldId id="411" r:id="rId44"/>
    <p:sldId id="412" r:id="rId45"/>
    <p:sldId id="413" r:id="rId46"/>
    <p:sldId id="414" r:id="rId47"/>
    <p:sldId id="415" r:id="rId48"/>
    <p:sldId id="416" r:id="rId49"/>
    <p:sldId id="417" r:id="rId50"/>
    <p:sldId id="438" r:id="rId51"/>
    <p:sldId id="418" r:id="rId52"/>
    <p:sldId id="439" r:id="rId53"/>
    <p:sldId id="419" r:id="rId54"/>
    <p:sldId id="328" r:id="rId55"/>
    <p:sldId id="329" r:id="rId56"/>
    <p:sldId id="420" r:id="rId57"/>
    <p:sldId id="441" r:id="rId58"/>
    <p:sldId id="421" r:id="rId59"/>
    <p:sldId id="330"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6" d="100"/>
          <a:sy n="66" d="100"/>
        </p:scale>
        <p:origin x="126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file:///C:\AA%20-%20PH%20Stuff\Asmnts\goa_pcod\2025\data\raw\twl_srvy_haul.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Sheet1!$G$3</c:f>
              <c:strCache>
                <c:ptCount val="1"/>
                <c:pt idx="0">
                  <c:v>Number of stations</c:v>
                </c:pt>
              </c:strCache>
            </c:strRef>
          </c:tx>
          <c:spPr>
            <a:solidFill>
              <a:schemeClr val="accent1"/>
            </a:solidFill>
            <a:ln>
              <a:noFill/>
            </a:ln>
            <a:effectLst/>
          </c:spPr>
          <c:invertIfNegative val="0"/>
          <c:dPt>
            <c:idx val="16"/>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2-1EDC-4736-82C0-25EDA4CBDC33}"/>
              </c:ext>
            </c:extLst>
          </c:dPt>
          <c:cat>
            <c:numRef>
              <c:f>Sheet1!$F$4:$F$20</c:f>
              <c:numCache>
                <c:formatCode>General</c:formatCode>
                <c:ptCount val="17"/>
                <c:pt idx="0">
                  <c:v>1990</c:v>
                </c:pt>
                <c:pt idx="1">
                  <c:v>1993</c:v>
                </c:pt>
                <c:pt idx="2">
                  <c:v>1996</c:v>
                </c:pt>
                <c:pt idx="3">
                  <c:v>1999</c:v>
                </c:pt>
                <c:pt idx="4">
                  <c:v>2001</c:v>
                </c:pt>
                <c:pt idx="5">
                  <c:v>2003</c:v>
                </c:pt>
                <c:pt idx="6">
                  <c:v>2005</c:v>
                </c:pt>
                <c:pt idx="7">
                  <c:v>2007</c:v>
                </c:pt>
                <c:pt idx="8">
                  <c:v>2009</c:v>
                </c:pt>
                <c:pt idx="9">
                  <c:v>2011</c:v>
                </c:pt>
                <c:pt idx="10">
                  <c:v>2013</c:v>
                </c:pt>
                <c:pt idx="11">
                  <c:v>2015</c:v>
                </c:pt>
                <c:pt idx="12">
                  <c:v>2017</c:v>
                </c:pt>
                <c:pt idx="13">
                  <c:v>2019</c:v>
                </c:pt>
                <c:pt idx="14">
                  <c:v>2021</c:v>
                </c:pt>
                <c:pt idx="15">
                  <c:v>2023</c:v>
                </c:pt>
                <c:pt idx="16">
                  <c:v>2025</c:v>
                </c:pt>
              </c:numCache>
            </c:numRef>
          </c:cat>
          <c:val>
            <c:numRef>
              <c:f>Sheet1!$G$4:$G$20</c:f>
              <c:numCache>
                <c:formatCode>General</c:formatCode>
                <c:ptCount val="17"/>
                <c:pt idx="0">
                  <c:v>705</c:v>
                </c:pt>
                <c:pt idx="1">
                  <c:v>770</c:v>
                </c:pt>
                <c:pt idx="2">
                  <c:v>800</c:v>
                </c:pt>
                <c:pt idx="3">
                  <c:v>755</c:v>
                </c:pt>
                <c:pt idx="4">
                  <c:v>487</c:v>
                </c:pt>
                <c:pt idx="5">
                  <c:v>801</c:v>
                </c:pt>
                <c:pt idx="6">
                  <c:v>831</c:v>
                </c:pt>
                <c:pt idx="7">
                  <c:v>812</c:v>
                </c:pt>
                <c:pt idx="8">
                  <c:v>817</c:v>
                </c:pt>
                <c:pt idx="9">
                  <c:v>665</c:v>
                </c:pt>
                <c:pt idx="10">
                  <c:v>547</c:v>
                </c:pt>
                <c:pt idx="11">
                  <c:v>767</c:v>
                </c:pt>
                <c:pt idx="12">
                  <c:v>535</c:v>
                </c:pt>
                <c:pt idx="13">
                  <c:v>537</c:v>
                </c:pt>
                <c:pt idx="14">
                  <c:v>526</c:v>
                </c:pt>
                <c:pt idx="15">
                  <c:v>523</c:v>
                </c:pt>
                <c:pt idx="16">
                  <c:v>431</c:v>
                </c:pt>
              </c:numCache>
            </c:numRef>
          </c:val>
          <c:extLst>
            <c:ext xmlns:c16="http://schemas.microsoft.com/office/drawing/2014/chart" uri="{C3380CC4-5D6E-409C-BE32-E72D297353CC}">
              <c16:uniqueId val="{00000000-1EDC-4736-82C0-25EDA4CBDC33}"/>
            </c:ext>
          </c:extLst>
        </c:ser>
        <c:dLbls>
          <c:showLegendKey val="0"/>
          <c:showVal val="0"/>
          <c:showCatName val="0"/>
          <c:showSerName val="0"/>
          <c:showPercent val="0"/>
          <c:showBubbleSize val="0"/>
        </c:dLbls>
        <c:gapWidth val="25"/>
        <c:overlap val="-27"/>
        <c:axId val="1272874239"/>
        <c:axId val="1272875071"/>
      </c:barChart>
      <c:catAx>
        <c:axId val="12728742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72875071"/>
        <c:crosses val="autoZero"/>
        <c:auto val="1"/>
        <c:lblAlgn val="ctr"/>
        <c:lblOffset val="100"/>
        <c:noMultiLvlLbl val="0"/>
      </c:catAx>
      <c:valAx>
        <c:axId val="127287507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US"/>
                  <a:t>Number of stations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72874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495BDF-D393-4FC2-BF9F-8758EA99411B}"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21F5968B-2636-46B2-8F87-DCF044AEA85E}">
      <dgm:prSet phldrT="[Text]" custT="1"/>
      <dgm:spPr/>
      <dgm:t>
        <a:bodyPr/>
        <a:lstStyle/>
        <a:p>
          <a:r>
            <a:rPr lang="en-US" sz="2600" dirty="0"/>
            <a:t>Data</a:t>
          </a:r>
        </a:p>
      </dgm:t>
    </dgm:pt>
    <dgm:pt modelId="{12219E14-2EFE-4DA2-B222-14BBDDDD5E74}" type="parTrans" cxnId="{6E7CA254-CBBE-4DBD-B436-CAAB1D46F1F4}">
      <dgm:prSet/>
      <dgm:spPr/>
      <dgm:t>
        <a:bodyPr/>
        <a:lstStyle/>
        <a:p>
          <a:endParaRPr lang="en-US"/>
        </a:p>
      </dgm:t>
    </dgm:pt>
    <dgm:pt modelId="{6854BE8A-E3B3-4C19-A83E-F16823719445}" type="sibTrans" cxnId="{6E7CA254-CBBE-4DBD-B436-CAAB1D46F1F4}">
      <dgm:prSet/>
      <dgm:spPr/>
      <dgm:t>
        <a:bodyPr/>
        <a:lstStyle/>
        <a:p>
          <a:endParaRPr lang="en-US"/>
        </a:p>
      </dgm:t>
    </dgm:pt>
    <dgm:pt modelId="{D53C8021-DAC0-4521-AD09-88ABC8530BEA}">
      <dgm:prSet phldrT="[Text]" custT="1"/>
      <dgm:spPr/>
      <dgm:t>
        <a:bodyPr/>
        <a:lstStyle/>
        <a:p>
          <a:r>
            <a:rPr lang="en-US" sz="2600" dirty="0"/>
            <a:t>Fishery</a:t>
          </a:r>
        </a:p>
      </dgm:t>
    </dgm:pt>
    <dgm:pt modelId="{9D7088ED-8B0E-4099-AF4F-99BFD4F7E51D}" type="parTrans" cxnId="{A9B2B520-B401-41C9-8633-75A5CB5A4065}">
      <dgm:prSet/>
      <dgm:spPr/>
      <dgm:t>
        <a:bodyPr/>
        <a:lstStyle/>
        <a:p>
          <a:endParaRPr lang="en-US"/>
        </a:p>
      </dgm:t>
    </dgm:pt>
    <dgm:pt modelId="{76964D85-2814-43C5-A814-EAB6D0D93860}" type="sibTrans" cxnId="{A9B2B520-B401-41C9-8633-75A5CB5A4065}">
      <dgm:prSet/>
      <dgm:spPr/>
      <dgm:t>
        <a:bodyPr/>
        <a:lstStyle/>
        <a:p>
          <a:endParaRPr lang="en-US"/>
        </a:p>
      </dgm:t>
    </dgm:pt>
    <dgm:pt modelId="{81B50237-B8B6-4AE8-B418-1A4071185978}">
      <dgm:prSet phldrT="[Text]" custT="1"/>
      <dgm:spPr/>
      <dgm:t>
        <a:bodyPr/>
        <a:lstStyle/>
        <a:p>
          <a:r>
            <a:rPr lang="en-US" sz="2600" dirty="0"/>
            <a:t>Results</a:t>
          </a:r>
        </a:p>
      </dgm:t>
    </dgm:pt>
    <dgm:pt modelId="{D03E2A96-7D08-402A-948D-55B7E1C86181}" type="parTrans" cxnId="{C05D91FA-1162-42B9-BB9F-5561E9172DE7}">
      <dgm:prSet/>
      <dgm:spPr/>
      <dgm:t>
        <a:bodyPr/>
        <a:lstStyle/>
        <a:p>
          <a:endParaRPr lang="en-US"/>
        </a:p>
      </dgm:t>
    </dgm:pt>
    <dgm:pt modelId="{1B658E54-70D9-4C7B-88EF-807E1FA09C7D}" type="sibTrans" cxnId="{C05D91FA-1162-42B9-BB9F-5561E9172DE7}">
      <dgm:prSet/>
      <dgm:spPr/>
      <dgm:t>
        <a:bodyPr/>
        <a:lstStyle/>
        <a:p>
          <a:endParaRPr lang="en-US"/>
        </a:p>
      </dgm:t>
    </dgm:pt>
    <dgm:pt modelId="{A4FEE83F-D427-4619-A6C1-68E283135EA8}">
      <dgm:prSet phldrT="[Text]" custT="1"/>
      <dgm:spPr/>
      <dgm:t>
        <a:bodyPr/>
        <a:lstStyle/>
        <a:p>
          <a:r>
            <a:rPr lang="en-US" sz="2600" dirty="0"/>
            <a:t>Data fit</a:t>
          </a:r>
        </a:p>
      </dgm:t>
    </dgm:pt>
    <dgm:pt modelId="{2467B318-4BEE-433C-AE08-EE6360AD8D39}" type="parTrans" cxnId="{56FD1A9C-58BD-4248-B26E-40636D851BEF}">
      <dgm:prSet/>
      <dgm:spPr/>
      <dgm:t>
        <a:bodyPr/>
        <a:lstStyle/>
        <a:p>
          <a:endParaRPr lang="en-US"/>
        </a:p>
      </dgm:t>
    </dgm:pt>
    <dgm:pt modelId="{292005D5-D0C3-4D3F-B12E-39461256F97C}" type="sibTrans" cxnId="{56FD1A9C-58BD-4248-B26E-40636D851BEF}">
      <dgm:prSet/>
      <dgm:spPr/>
      <dgm:t>
        <a:bodyPr/>
        <a:lstStyle/>
        <a:p>
          <a:endParaRPr lang="en-US"/>
        </a:p>
      </dgm:t>
    </dgm:pt>
    <dgm:pt modelId="{13A81294-A398-4720-9B78-F3D821CB037D}">
      <dgm:prSet phldrT="[Text]" custT="1"/>
      <dgm:spPr/>
      <dgm:t>
        <a:bodyPr/>
        <a:lstStyle/>
        <a:p>
          <a:r>
            <a:rPr lang="en-US" sz="2600" dirty="0"/>
            <a:t>Recs</a:t>
          </a:r>
        </a:p>
      </dgm:t>
    </dgm:pt>
    <dgm:pt modelId="{3CD36F18-30DD-4BEA-BDB4-908FDDD63E35}" type="parTrans" cxnId="{F08D757A-DABA-4B12-B272-BA909823ADFC}">
      <dgm:prSet/>
      <dgm:spPr/>
      <dgm:t>
        <a:bodyPr/>
        <a:lstStyle/>
        <a:p>
          <a:endParaRPr lang="en-US"/>
        </a:p>
      </dgm:t>
    </dgm:pt>
    <dgm:pt modelId="{97381E26-735C-40B1-8D6B-D89F34C843B6}" type="sibTrans" cxnId="{F08D757A-DABA-4B12-B272-BA909823ADFC}">
      <dgm:prSet/>
      <dgm:spPr/>
      <dgm:t>
        <a:bodyPr/>
        <a:lstStyle/>
        <a:p>
          <a:endParaRPr lang="en-US"/>
        </a:p>
      </dgm:t>
    </dgm:pt>
    <dgm:pt modelId="{04A3B9F4-150A-49A7-AEBB-B880546411B2}">
      <dgm:prSet phldrT="[Text]" custT="1"/>
      <dgm:spPr/>
      <dgm:t>
        <a:bodyPr/>
        <a:lstStyle/>
        <a:p>
          <a:r>
            <a:rPr lang="en-US" sz="2600" dirty="0"/>
            <a:t>Risk Table</a:t>
          </a:r>
        </a:p>
      </dgm:t>
    </dgm:pt>
    <dgm:pt modelId="{EBD45E8C-475D-4D70-83B3-33512A7E7972}" type="parTrans" cxnId="{CDD28142-3555-4870-9232-2DDB97DBCD68}">
      <dgm:prSet/>
      <dgm:spPr/>
      <dgm:t>
        <a:bodyPr/>
        <a:lstStyle/>
        <a:p>
          <a:endParaRPr lang="en-US"/>
        </a:p>
      </dgm:t>
    </dgm:pt>
    <dgm:pt modelId="{F336B112-23B2-4B79-8325-82B9CCF7DD17}" type="sibTrans" cxnId="{CDD28142-3555-4870-9232-2DDB97DBCD68}">
      <dgm:prSet/>
      <dgm:spPr/>
      <dgm:t>
        <a:bodyPr/>
        <a:lstStyle/>
        <a:p>
          <a:endParaRPr lang="en-US"/>
        </a:p>
      </dgm:t>
    </dgm:pt>
    <dgm:pt modelId="{DA944C65-D1A1-4CD6-9A7B-8B660059FF8C}">
      <dgm:prSet phldrT="[Text]" custT="1"/>
      <dgm:spPr/>
      <dgm:t>
        <a:bodyPr/>
        <a:lstStyle/>
        <a:p>
          <a:r>
            <a:rPr lang="en-US" sz="2600" dirty="0"/>
            <a:t>Survey</a:t>
          </a:r>
        </a:p>
      </dgm:t>
    </dgm:pt>
    <dgm:pt modelId="{E5A1698B-944C-460B-9C72-CEE304556598}" type="parTrans" cxnId="{4B1F9C1C-090A-476B-9CA6-0A8AF50FC405}">
      <dgm:prSet/>
      <dgm:spPr/>
      <dgm:t>
        <a:bodyPr/>
        <a:lstStyle/>
        <a:p>
          <a:endParaRPr lang="en-US"/>
        </a:p>
      </dgm:t>
    </dgm:pt>
    <dgm:pt modelId="{C7B381E3-EE6F-41D8-87F6-1A341AA5F009}" type="sibTrans" cxnId="{4B1F9C1C-090A-476B-9CA6-0A8AF50FC405}">
      <dgm:prSet/>
      <dgm:spPr/>
      <dgm:t>
        <a:bodyPr/>
        <a:lstStyle/>
        <a:p>
          <a:endParaRPr lang="en-US"/>
        </a:p>
      </dgm:t>
    </dgm:pt>
    <dgm:pt modelId="{90E4CC42-3AD6-473A-BB45-B29F2B1E200A}">
      <dgm:prSet phldrT="[Text]" custT="1"/>
      <dgm:spPr/>
      <dgm:t>
        <a:bodyPr/>
        <a:lstStyle/>
        <a:p>
          <a:r>
            <a:rPr lang="en-US" sz="2600" dirty="0"/>
            <a:t>Other</a:t>
          </a:r>
        </a:p>
      </dgm:t>
    </dgm:pt>
    <dgm:pt modelId="{A93A2AA7-8211-4162-8885-B88F5AE69D74}" type="parTrans" cxnId="{626C4E25-C4C8-409D-93F1-6F8F939AC4D5}">
      <dgm:prSet/>
      <dgm:spPr/>
      <dgm:t>
        <a:bodyPr/>
        <a:lstStyle/>
        <a:p>
          <a:endParaRPr lang="en-US"/>
        </a:p>
      </dgm:t>
    </dgm:pt>
    <dgm:pt modelId="{B1187EEF-1726-40F4-BA95-B126B54E240D}" type="sibTrans" cxnId="{626C4E25-C4C8-409D-93F1-6F8F939AC4D5}">
      <dgm:prSet/>
      <dgm:spPr/>
      <dgm:t>
        <a:bodyPr/>
        <a:lstStyle/>
        <a:p>
          <a:endParaRPr lang="en-US"/>
        </a:p>
      </dgm:t>
    </dgm:pt>
    <dgm:pt modelId="{9B07C154-6A2A-4059-AE67-77357F4D3F29}">
      <dgm:prSet phldrT="[Text]" custT="1"/>
      <dgm:spPr/>
      <dgm:t>
        <a:bodyPr/>
        <a:lstStyle/>
        <a:p>
          <a:r>
            <a:rPr lang="en-US" sz="2600" dirty="0"/>
            <a:t>Model evaluation</a:t>
          </a:r>
        </a:p>
      </dgm:t>
    </dgm:pt>
    <dgm:pt modelId="{4FB65957-B8D5-49AB-9950-D691A89BE751}" type="parTrans" cxnId="{DC294B98-1FB2-473B-B36F-90D2FC15F089}">
      <dgm:prSet/>
      <dgm:spPr/>
      <dgm:t>
        <a:bodyPr/>
        <a:lstStyle/>
        <a:p>
          <a:endParaRPr lang="en-US"/>
        </a:p>
      </dgm:t>
    </dgm:pt>
    <dgm:pt modelId="{A54CEF35-FF09-4F73-96A2-525DEF2D0BE8}" type="sibTrans" cxnId="{DC294B98-1FB2-473B-B36F-90D2FC15F089}">
      <dgm:prSet/>
      <dgm:spPr/>
      <dgm:t>
        <a:bodyPr/>
        <a:lstStyle/>
        <a:p>
          <a:endParaRPr lang="en-US"/>
        </a:p>
      </dgm:t>
    </dgm:pt>
    <dgm:pt modelId="{ED217F8D-99BA-454E-92FB-2E06878BD9B6}">
      <dgm:prSet phldrT="[Text]" custT="1"/>
      <dgm:spPr/>
      <dgm:t>
        <a:bodyPr/>
        <a:lstStyle/>
        <a:p>
          <a:r>
            <a:rPr lang="en-US" sz="2600" dirty="0"/>
            <a:t>Model estimates</a:t>
          </a:r>
        </a:p>
      </dgm:t>
    </dgm:pt>
    <dgm:pt modelId="{8B189EDC-555A-4F3A-93E2-B82DD9A71AAF}" type="parTrans" cxnId="{AFB22B2A-8332-41A1-843D-12E5BE9C7D6B}">
      <dgm:prSet/>
      <dgm:spPr/>
      <dgm:t>
        <a:bodyPr/>
        <a:lstStyle/>
        <a:p>
          <a:endParaRPr lang="en-US"/>
        </a:p>
      </dgm:t>
    </dgm:pt>
    <dgm:pt modelId="{46D6D344-6592-4399-8D9D-AFA1A4824771}" type="sibTrans" cxnId="{AFB22B2A-8332-41A1-843D-12E5BE9C7D6B}">
      <dgm:prSet/>
      <dgm:spPr/>
      <dgm:t>
        <a:bodyPr/>
        <a:lstStyle/>
        <a:p>
          <a:endParaRPr lang="en-US"/>
        </a:p>
      </dgm:t>
    </dgm:pt>
    <dgm:pt modelId="{C522BF39-44E5-4F20-B691-9D307A077169}">
      <dgm:prSet phldrT="[Text]" custT="1"/>
      <dgm:spPr/>
      <dgm:t>
        <a:bodyPr/>
        <a:lstStyle/>
        <a:p>
          <a:r>
            <a:rPr lang="en-US" sz="2600" dirty="0"/>
            <a:t>ABC/OFL</a:t>
          </a:r>
        </a:p>
      </dgm:t>
    </dgm:pt>
    <dgm:pt modelId="{25C38B17-B371-4532-A3E2-E8EF7E0E8FF8}" type="parTrans" cxnId="{92CBEB4E-649A-426B-BEE0-3A4AD4182773}">
      <dgm:prSet/>
      <dgm:spPr/>
      <dgm:t>
        <a:bodyPr/>
        <a:lstStyle/>
        <a:p>
          <a:endParaRPr lang="en-US"/>
        </a:p>
      </dgm:t>
    </dgm:pt>
    <dgm:pt modelId="{85AA5C84-CC31-4151-9CFD-9A900B4B5AED}" type="sibTrans" cxnId="{92CBEB4E-649A-426B-BEE0-3A4AD4182773}">
      <dgm:prSet/>
      <dgm:spPr/>
      <dgm:t>
        <a:bodyPr/>
        <a:lstStyle/>
        <a:p>
          <a:endParaRPr lang="en-US"/>
        </a:p>
      </dgm:t>
    </dgm:pt>
    <dgm:pt modelId="{E3C584DE-1036-4915-A491-33A4139FF030}">
      <dgm:prSet phldrT="[Text]" custT="1"/>
      <dgm:spPr/>
      <dgm:t>
        <a:bodyPr/>
        <a:lstStyle/>
        <a:p>
          <a:r>
            <a:rPr lang="en-US" sz="2600" dirty="0"/>
            <a:t>BRD</a:t>
          </a:r>
        </a:p>
      </dgm:t>
    </dgm:pt>
    <dgm:pt modelId="{9D5CCA48-B6D9-40D5-9120-27BEADE78D29}" type="parTrans" cxnId="{483E9E10-BB06-4722-BEC7-B0EC7161216B}">
      <dgm:prSet/>
      <dgm:spPr/>
      <dgm:t>
        <a:bodyPr/>
        <a:lstStyle/>
        <a:p>
          <a:endParaRPr lang="en-US"/>
        </a:p>
      </dgm:t>
    </dgm:pt>
    <dgm:pt modelId="{2C79BD81-ADE5-4A97-B693-7F92AE6F456F}" type="sibTrans" cxnId="{483E9E10-BB06-4722-BEC7-B0EC7161216B}">
      <dgm:prSet/>
      <dgm:spPr/>
      <dgm:t>
        <a:bodyPr/>
        <a:lstStyle/>
        <a:p>
          <a:endParaRPr lang="en-US"/>
        </a:p>
      </dgm:t>
    </dgm:pt>
    <dgm:pt modelId="{6D2E94CC-A6C1-488E-95A4-E59527139CE0}" type="pres">
      <dgm:prSet presAssocID="{A1495BDF-D393-4FC2-BF9F-8758EA99411B}" presName="Name0" presStyleCnt="0">
        <dgm:presLayoutVars>
          <dgm:dir/>
          <dgm:resizeHandles val="exact"/>
        </dgm:presLayoutVars>
      </dgm:prSet>
      <dgm:spPr/>
    </dgm:pt>
    <dgm:pt modelId="{65CB52A5-F6C7-4C93-BD08-93A6650D1A20}" type="pres">
      <dgm:prSet presAssocID="{21F5968B-2636-46B2-8F87-DCF044AEA85E}" presName="composite" presStyleCnt="0"/>
      <dgm:spPr/>
    </dgm:pt>
    <dgm:pt modelId="{FCD1134C-D63D-4378-98C1-58276FE80181}" type="pres">
      <dgm:prSet presAssocID="{21F5968B-2636-46B2-8F87-DCF044AEA85E}" presName="imagSh"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dgm:spPr>
    </dgm:pt>
    <dgm:pt modelId="{CE6F2444-F657-470E-8848-E182F7997DFB}" type="pres">
      <dgm:prSet presAssocID="{21F5968B-2636-46B2-8F87-DCF044AEA85E}" presName="txNode" presStyleLbl="node1" presStyleIdx="0" presStyleCnt="3">
        <dgm:presLayoutVars>
          <dgm:bulletEnabled val="1"/>
        </dgm:presLayoutVars>
      </dgm:prSet>
      <dgm:spPr/>
    </dgm:pt>
    <dgm:pt modelId="{8A38B9CA-B16B-4094-97B8-69D6C3099A86}" type="pres">
      <dgm:prSet presAssocID="{6854BE8A-E3B3-4C19-A83E-F16823719445}" presName="sibTrans" presStyleLbl="sibTrans2D1" presStyleIdx="0" presStyleCnt="2"/>
      <dgm:spPr/>
    </dgm:pt>
    <dgm:pt modelId="{C2C3651D-2148-42FC-BFBD-3A1D257844BD}" type="pres">
      <dgm:prSet presAssocID="{6854BE8A-E3B3-4C19-A83E-F16823719445}" presName="connTx" presStyleLbl="sibTrans2D1" presStyleIdx="0" presStyleCnt="2"/>
      <dgm:spPr/>
    </dgm:pt>
    <dgm:pt modelId="{1356A96B-D185-44AD-AF32-978FDDBB8CCE}" type="pres">
      <dgm:prSet presAssocID="{81B50237-B8B6-4AE8-B418-1A4071185978}" presName="composite" presStyleCnt="0"/>
      <dgm:spPr/>
    </dgm:pt>
    <dgm:pt modelId="{1F92D094-0268-4526-87A0-209DA0D23279}" type="pres">
      <dgm:prSet presAssocID="{81B50237-B8B6-4AE8-B418-1A4071185978}" presName="imagSh" presStyleLbl="b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dgm:spPr>
    </dgm:pt>
    <dgm:pt modelId="{CB1BA0A3-8643-454A-88C4-95281A6C241F}" type="pres">
      <dgm:prSet presAssocID="{81B50237-B8B6-4AE8-B418-1A4071185978}" presName="txNode" presStyleLbl="node1" presStyleIdx="1" presStyleCnt="3" custScaleY="135108">
        <dgm:presLayoutVars>
          <dgm:bulletEnabled val="1"/>
        </dgm:presLayoutVars>
      </dgm:prSet>
      <dgm:spPr/>
    </dgm:pt>
    <dgm:pt modelId="{58B1AC20-63D5-4FB8-8621-F1BDAFBE2257}" type="pres">
      <dgm:prSet presAssocID="{1B658E54-70D9-4C7B-88EF-807E1FA09C7D}" presName="sibTrans" presStyleLbl="sibTrans2D1" presStyleIdx="1" presStyleCnt="2"/>
      <dgm:spPr/>
    </dgm:pt>
    <dgm:pt modelId="{F4B3E0BB-18B8-4A4C-BE2C-B95135B4F337}" type="pres">
      <dgm:prSet presAssocID="{1B658E54-70D9-4C7B-88EF-807E1FA09C7D}" presName="connTx" presStyleLbl="sibTrans2D1" presStyleIdx="1" presStyleCnt="2"/>
      <dgm:spPr/>
    </dgm:pt>
    <dgm:pt modelId="{7E4B564C-C229-4B9C-9DC1-19D02176C1CF}" type="pres">
      <dgm:prSet presAssocID="{13A81294-A398-4720-9B78-F3D821CB037D}" presName="composite" presStyleCnt="0"/>
      <dgm:spPr/>
    </dgm:pt>
    <dgm:pt modelId="{84DA3996-2330-4AC9-9AAD-11D7CDF6BFE1}" type="pres">
      <dgm:prSet presAssocID="{13A81294-A398-4720-9B78-F3D821CB037D}" presName="imagSh" presStyleLbl="b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04D4B36C-098C-477B-BF73-4776636EC2F0}" type="pres">
      <dgm:prSet presAssocID="{13A81294-A398-4720-9B78-F3D821CB037D}" presName="txNode" presStyleLbl="node1" presStyleIdx="2" presStyleCnt="3">
        <dgm:presLayoutVars>
          <dgm:bulletEnabled val="1"/>
        </dgm:presLayoutVars>
      </dgm:prSet>
      <dgm:spPr/>
    </dgm:pt>
  </dgm:ptLst>
  <dgm:cxnLst>
    <dgm:cxn modelId="{7A336004-9916-4324-BE24-61E004F151A7}" type="presOf" srcId="{13A81294-A398-4720-9B78-F3D821CB037D}" destId="{04D4B36C-098C-477B-BF73-4776636EC2F0}" srcOrd="0" destOrd="0" presId="urn:microsoft.com/office/officeart/2005/8/layout/hProcess10"/>
    <dgm:cxn modelId="{95A25609-DF11-43FE-B6B7-5E0227B9B23B}" type="presOf" srcId="{90E4CC42-3AD6-473A-BB45-B29F2B1E200A}" destId="{CE6F2444-F657-470E-8848-E182F7997DFB}" srcOrd="0" destOrd="3" presId="urn:microsoft.com/office/officeart/2005/8/layout/hProcess10"/>
    <dgm:cxn modelId="{483E9E10-BB06-4722-BEC7-B0EC7161216B}" srcId="{13A81294-A398-4720-9B78-F3D821CB037D}" destId="{E3C584DE-1036-4915-A491-33A4139FF030}" srcOrd="2" destOrd="0" parTransId="{9D5CCA48-B6D9-40D5-9120-27BEADE78D29}" sibTransId="{2C79BD81-ADE5-4A97-B693-7F92AE6F456F}"/>
    <dgm:cxn modelId="{4B1F9C1C-090A-476B-9CA6-0A8AF50FC405}" srcId="{21F5968B-2636-46B2-8F87-DCF044AEA85E}" destId="{DA944C65-D1A1-4CD6-9A7B-8B660059FF8C}" srcOrd="1" destOrd="0" parTransId="{E5A1698B-944C-460B-9C72-CEE304556598}" sibTransId="{C7B381E3-EE6F-41D8-87F6-1A341AA5F009}"/>
    <dgm:cxn modelId="{A9B2B520-B401-41C9-8633-75A5CB5A4065}" srcId="{21F5968B-2636-46B2-8F87-DCF044AEA85E}" destId="{D53C8021-DAC0-4521-AD09-88ABC8530BEA}" srcOrd="0" destOrd="0" parTransId="{9D7088ED-8B0E-4099-AF4F-99BFD4F7E51D}" sibTransId="{76964D85-2814-43C5-A814-EAB6D0D93860}"/>
    <dgm:cxn modelId="{626C4E25-C4C8-409D-93F1-6F8F939AC4D5}" srcId="{21F5968B-2636-46B2-8F87-DCF044AEA85E}" destId="{90E4CC42-3AD6-473A-BB45-B29F2B1E200A}" srcOrd="2" destOrd="0" parTransId="{A93A2AA7-8211-4162-8885-B88F5AE69D74}" sibTransId="{B1187EEF-1726-40F4-BA95-B126B54E240D}"/>
    <dgm:cxn modelId="{AFB22B2A-8332-41A1-843D-12E5BE9C7D6B}" srcId="{81B50237-B8B6-4AE8-B418-1A4071185978}" destId="{ED217F8D-99BA-454E-92FB-2E06878BD9B6}" srcOrd="2" destOrd="0" parTransId="{8B189EDC-555A-4F3A-93E2-B82DD9A71AAF}" sibTransId="{46D6D344-6592-4399-8D9D-AFA1A4824771}"/>
    <dgm:cxn modelId="{0CE11838-8302-4324-8D0B-9F0DA230B83B}" type="presOf" srcId="{C522BF39-44E5-4F20-B691-9D307A077169}" destId="{04D4B36C-098C-477B-BF73-4776636EC2F0}" srcOrd="0" destOrd="2" presId="urn:microsoft.com/office/officeart/2005/8/layout/hProcess10"/>
    <dgm:cxn modelId="{CDD28142-3555-4870-9232-2DDB97DBCD68}" srcId="{13A81294-A398-4720-9B78-F3D821CB037D}" destId="{04A3B9F4-150A-49A7-AEBB-B880546411B2}" srcOrd="0" destOrd="0" parTransId="{EBD45E8C-475D-4D70-83B3-33512A7E7972}" sibTransId="{F336B112-23B2-4B79-8325-82B9CCF7DD17}"/>
    <dgm:cxn modelId="{92CBEB4E-649A-426B-BEE0-3A4AD4182773}" srcId="{13A81294-A398-4720-9B78-F3D821CB037D}" destId="{C522BF39-44E5-4F20-B691-9D307A077169}" srcOrd="1" destOrd="0" parTransId="{25C38B17-B371-4532-A3E2-E8EF7E0E8FF8}" sibTransId="{85AA5C84-CC31-4151-9CFD-9A900B4B5AED}"/>
    <dgm:cxn modelId="{6E7CA254-CBBE-4DBD-B436-CAAB1D46F1F4}" srcId="{A1495BDF-D393-4FC2-BF9F-8758EA99411B}" destId="{21F5968B-2636-46B2-8F87-DCF044AEA85E}" srcOrd="0" destOrd="0" parTransId="{12219E14-2EFE-4DA2-B222-14BBDDDD5E74}" sibTransId="{6854BE8A-E3B3-4C19-A83E-F16823719445}"/>
    <dgm:cxn modelId="{2826E076-37C8-4242-BC7B-A20BAB4D4C08}" type="presOf" srcId="{6854BE8A-E3B3-4C19-A83E-F16823719445}" destId="{C2C3651D-2148-42FC-BFBD-3A1D257844BD}" srcOrd="1" destOrd="0" presId="urn:microsoft.com/office/officeart/2005/8/layout/hProcess10"/>
    <dgm:cxn modelId="{F0079057-300F-4894-B036-A85DBACF21B4}" type="presOf" srcId="{1B658E54-70D9-4C7B-88EF-807E1FA09C7D}" destId="{F4B3E0BB-18B8-4A4C-BE2C-B95135B4F337}" srcOrd="1" destOrd="0" presId="urn:microsoft.com/office/officeart/2005/8/layout/hProcess10"/>
    <dgm:cxn modelId="{DBE1457A-7F42-484C-8115-DE7391D0BD27}" type="presOf" srcId="{81B50237-B8B6-4AE8-B418-1A4071185978}" destId="{CB1BA0A3-8643-454A-88C4-95281A6C241F}" srcOrd="0" destOrd="0" presId="urn:microsoft.com/office/officeart/2005/8/layout/hProcess10"/>
    <dgm:cxn modelId="{F08D757A-DABA-4B12-B272-BA909823ADFC}" srcId="{A1495BDF-D393-4FC2-BF9F-8758EA99411B}" destId="{13A81294-A398-4720-9B78-F3D821CB037D}" srcOrd="2" destOrd="0" parTransId="{3CD36F18-30DD-4BEA-BDB4-908FDDD63E35}" sibTransId="{97381E26-735C-40B1-8D6B-D89F34C843B6}"/>
    <dgm:cxn modelId="{D6898C5A-1A0A-4987-B444-449F1C03A60A}" type="presOf" srcId="{E3C584DE-1036-4915-A491-33A4139FF030}" destId="{04D4B36C-098C-477B-BF73-4776636EC2F0}" srcOrd="0" destOrd="3" presId="urn:microsoft.com/office/officeart/2005/8/layout/hProcess10"/>
    <dgm:cxn modelId="{7060E87E-1BA7-43A8-8BF6-D14020B1FC5B}" type="presOf" srcId="{04A3B9F4-150A-49A7-AEBB-B880546411B2}" destId="{04D4B36C-098C-477B-BF73-4776636EC2F0}" srcOrd="0" destOrd="1" presId="urn:microsoft.com/office/officeart/2005/8/layout/hProcess10"/>
    <dgm:cxn modelId="{DC294B98-1FB2-473B-B36F-90D2FC15F089}" srcId="{81B50237-B8B6-4AE8-B418-1A4071185978}" destId="{9B07C154-6A2A-4059-AE67-77357F4D3F29}" srcOrd="1" destOrd="0" parTransId="{4FB65957-B8D5-49AB-9950-D691A89BE751}" sibTransId="{A54CEF35-FF09-4F73-96A2-525DEF2D0BE8}"/>
    <dgm:cxn modelId="{0931F099-73BB-4D99-96E8-09F4B5F6839A}" type="presOf" srcId="{1B658E54-70D9-4C7B-88EF-807E1FA09C7D}" destId="{58B1AC20-63D5-4FB8-8621-F1BDAFBE2257}" srcOrd="0" destOrd="0" presId="urn:microsoft.com/office/officeart/2005/8/layout/hProcess10"/>
    <dgm:cxn modelId="{56FD1A9C-58BD-4248-B26E-40636D851BEF}" srcId="{81B50237-B8B6-4AE8-B418-1A4071185978}" destId="{A4FEE83F-D427-4619-A6C1-68E283135EA8}" srcOrd="0" destOrd="0" parTransId="{2467B318-4BEE-433C-AE08-EE6360AD8D39}" sibTransId="{292005D5-D0C3-4D3F-B12E-39461256F97C}"/>
    <dgm:cxn modelId="{BE09A89C-B68C-4E83-9035-291E6D713183}" type="presOf" srcId="{DA944C65-D1A1-4CD6-9A7B-8B660059FF8C}" destId="{CE6F2444-F657-470E-8848-E182F7997DFB}" srcOrd="0" destOrd="2" presId="urn:microsoft.com/office/officeart/2005/8/layout/hProcess10"/>
    <dgm:cxn modelId="{F928AAB6-E3F9-486F-A48B-1BA1A43A7FB3}" type="presOf" srcId="{21F5968B-2636-46B2-8F87-DCF044AEA85E}" destId="{CE6F2444-F657-470E-8848-E182F7997DFB}" srcOrd="0" destOrd="0" presId="urn:microsoft.com/office/officeart/2005/8/layout/hProcess10"/>
    <dgm:cxn modelId="{B0860CC1-F336-4255-AA6F-DEA7875F3523}" type="presOf" srcId="{A1495BDF-D393-4FC2-BF9F-8758EA99411B}" destId="{6D2E94CC-A6C1-488E-95A4-E59527139CE0}" srcOrd="0" destOrd="0" presId="urn:microsoft.com/office/officeart/2005/8/layout/hProcess10"/>
    <dgm:cxn modelId="{294EA6C9-B133-4D80-BC2F-66BDFABF6907}" type="presOf" srcId="{A4FEE83F-D427-4619-A6C1-68E283135EA8}" destId="{CB1BA0A3-8643-454A-88C4-95281A6C241F}" srcOrd="0" destOrd="1" presId="urn:microsoft.com/office/officeart/2005/8/layout/hProcess10"/>
    <dgm:cxn modelId="{066D1ECA-5AF5-439F-A376-BC3740D512BE}" type="presOf" srcId="{D53C8021-DAC0-4521-AD09-88ABC8530BEA}" destId="{CE6F2444-F657-470E-8848-E182F7997DFB}" srcOrd="0" destOrd="1" presId="urn:microsoft.com/office/officeart/2005/8/layout/hProcess10"/>
    <dgm:cxn modelId="{6E2513D4-225C-4850-A91D-16D1A86430BB}" type="presOf" srcId="{6854BE8A-E3B3-4C19-A83E-F16823719445}" destId="{8A38B9CA-B16B-4094-97B8-69D6C3099A86}" srcOrd="0" destOrd="0" presId="urn:microsoft.com/office/officeart/2005/8/layout/hProcess10"/>
    <dgm:cxn modelId="{ED8CE0D4-14F4-44A6-9806-EB8A35B40549}" type="presOf" srcId="{ED217F8D-99BA-454E-92FB-2E06878BD9B6}" destId="{CB1BA0A3-8643-454A-88C4-95281A6C241F}" srcOrd="0" destOrd="3" presId="urn:microsoft.com/office/officeart/2005/8/layout/hProcess10"/>
    <dgm:cxn modelId="{93D45CDD-2161-4CF8-9D5D-105F0A2783E6}" type="presOf" srcId="{9B07C154-6A2A-4059-AE67-77357F4D3F29}" destId="{CB1BA0A3-8643-454A-88C4-95281A6C241F}" srcOrd="0" destOrd="2" presId="urn:microsoft.com/office/officeart/2005/8/layout/hProcess10"/>
    <dgm:cxn modelId="{C05D91FA-1162-42B9-BB9F-5561E9172DE7}" srcId="{A1495BDF-D393-4FC2-BF9F-8758EA99411B}" destId="{81B50237-B8B6-4AE8-B418-1A4071185978}" srcOrd="1" destOrd="0" parTransId="{D03E2A96-7D08-402A-948D-55B7E1C86181}" sibTransId="{1B658E54-70D9-4C7B-88EF-807E1FA09C7D}"/>
    <dgm:cxn modelId="{2488105E-EFAC-4042-AA5D-53A9D10BD052}" type="presParOf" srcId="{6D2E94CC-A6C1-488E-95A4-E59527139CE0}" destId="{65CB52A5-F6C7-4C93-BD08-93A6650D1A20}" srcOrd="0" destOrd="0" presId="urn:microsoft.com/office/officeart/2005/8/layout/hProcess10"/>
    <dgm:cxn modelId="{7A4F1903-A540-444E-A981-7B86F7696C59}" type="presParOf" srcId="{65CB52A5-F6C7-4C93-BD08-93A6650D1A20}" destId="{FCD1134C-D63D-4378-98C1-58276FE80181}" srcOrd="0" destOrd="0" presId="urn:microsoft.com/office/officeart/2005/8/layout/hProcess10"/>
    <dgm:cxn modelId="{3655FC2D-43EB-415B-99F6-8E90F917CF9B}" type="presParOf" srcId="{65CB52A5-F6C7-4C93-BD08-93A6650D1A20}" destId="{CE6F2444-F657-470E-8848-E182F7997DFB}" srcOrd="1" destOrd="0" presId="urn:microsoft.com/office/officeart/2005/8/layout/hProcess10"/>
    <dgm:cxn modelId="{330E6FA2-7ECB-451D-B496-03B7EDC8F02A}" type="presParOf" srcId="{6D2E94CC-A6C1-488E-95A4-E59527139CE0}" destId="{8A38B9CA-B16B-4094-97B8-69D6C3099A86}" srcOrd="1" destOrd="0" presId="urn:microsoft.com/office/officeart/2005/8/layout/hProcess10"/>
    <dgm:cxn modelId="{44B75591-E754-487C-8DF8-F0E4BD568737}" type="presParOf" srcId="{8A38B9CA-B16B-4094-97B8-69D6C3099A86}" destId="{C2C3651D-2148-42FC-BFBD-3A1D257844BD}" srcOrd="0" destOrd="0" presId="urn:microsoft.com/office/officeart/2005/8/layout/hProcess10"/>
    <dgm:cxn modelId="{F79462CA-7209-46B0-96AF-D80D31753F88}" type="presParOf" srcId="{6D2E94CC-A6C1-488E-95A4-E59527139CE0}" destId="{1356A96B-D185-44AD-AF32-978FDDBB8CCE}" srcOrd="2" destOrd="0" presId="urn:microsoft.com/office/officeart/2005/8/layout/hProcess10"/>
    <dgm:cxn modelId="{3B5C8962-A95B-4C89-8080-024B53533C32}" type="presParOf" srcId="{1356A96B-D185-44AD-AF32-978FDDBB8CCE}" destId="{1F92D094-0268-4526-87A0-209DA0D23279}" srcOrd="0" destOrd="0" presId="urn:microsoft.com/office/officeart/2005/8/layout/hProcess10"/>
    <dgm:cxn modelId="{C669B160-6957-4FEC-BB7E-1D865C7D74DE}" type="presParOf" srcId="{1356A96B-D185-44AD-AF32-978FDDBB8CCE}" destId="{CB1BA0A3-8643-454A-88C4-95281A6C241F}" srcOrd="1" destOrd="0" presId="urn:microsoft.com/office/officeart/2005/8/layout/hProcess10"/>
    <dgm:cxn modelId="{7DCE46A3-640A-4FBA-A157-32FD461EBFFC}" type="presParOf" srcId="{6D2E94CC-A6C1-488E-95A4-E59527139CE0}" destId="{58B1AC20-63D5-4FB8-8621-F1BDAFBE2257}" srcOrd="3" destOrd="0" presId="urn:microsoft.com/office/officeart/2005/8/layout/hProcess10"/>
    <dgm:cxn modelId="{0B861C4C-A7B7-463C-BB8A-BB086FBBB5BD}" type="presParOf" srcId="{58B1AC20-63D5-4FB8-8621-F1BDAFBE2257}" destId="{F4B3E0BB-18B8-4A4C-BE2C-B95135B4F337}" srcOrd="0" destOrd="0" presId="urn:microsoft.com/office/officeart/2005/8/layout/hProcess10"/>
    <dgm:cxn modelId="{D9ADA09A-D33B-4F6B-BFBC-9C7B4DAB90E7}" type="presParOf" srcId="{6D2E94CC-A6C1-488E-95A4-E59527139CE0}" destId="{7E4B564C-C229-4B9C-9DC1-19D02176C1CF}" srcOrd="4" destOrd="0" presId="urn:microsoft.com/office/officeart/2005/8/layout/hProcess10"/>
    <dgm:cxn modelId="{F7ACEF26-604A-4005-A6DD-A431F3908546}" type="presParOf" srcId="{7E4B564C-C229-4B9C-9DC1-19D02176C1CF}" destId="{84DA3996-2330-4AC9-9AAD-11D7CDF6BFE1}" srcOrd="0" destOrd="0" presId="urn:microsoft.com/office/officeart/2005/8/layout/hProcess10"/>
    <dgm:cxn modelId="{F34BC755-C320-4CA0-8EC4-BA9A86166029}" type="presParOf" srcId="{7E4B564C-C229-4B9C-9DC1-19D02176C1CF}" destId="{04D4B36C-098C-477B-BF73-4776636EC2F0}"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5/8/layout/hList7"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a:latin typeface="Arial" panose="020B0604020202020204" pitchFamily="34" charset="0"/>
              <a:cs typeface="Arial" panose="020B0604020202020204" pitchFamily="34" charset="0"/>
            </a:rPr>
            <a:t>Catch trends:</a:t>
          </a: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a:latin typeface="Arial" panose="020B0604020202020204" pitchFamily="34" charset="0"/>
              <a:cs typeface="Arial" panose="020B0604020202020204" pitchFamily="34" charset="0"/>
            </a:rPr>
            <a:t>No red flags</a:t>
          </a: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a:latin typeface="Arial" panose="020B0604020202020204" pitchFamily="34" charset="0"/>
              <a:cs typeface="Arial" panose="020B0604020202020204" pitchFamily="34" charset="0"/>
            </a:rPr>
            <a:t>Index trends:</a:t>
          </a: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a:latin typeface="Arial" panose="020B0604020202020204" pitchFamily="34" charset="0"/>
              <a:cs typeface="Arial" panose="020B0604020202020204" pitchFamily="34" charset="0"/>
            </a:rPr>
            <a:t>Environmental trends:</a:t>
          </a: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C5E70FA8-3492-4FBB-82B0-77FC3BD54EE8}">
      <dgm:prSet/>
      <dgm:spPr/>
      <dgm:t>
        <a:bodyPr/>
        <a:lstStyle/>
        <a:p>
          <a:r>
            <a:rPr lang="en-US" b="0" dirty="0">
              <a:latin typeface="Arial" panose="020B0604020202020204" pitchFamily="34" charset="0"/>
              <a:cs typeface="Arial" panose="020B0604020202020204" pitchFamily="34" charset="0"/>
            </a:rPr>
            <a:t>2025 warmer than average, cod deeper</a:t>
          </a: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11ECE8A9-1171-47A7-A446-5B57676733A1}">
      <dgm:prSet phldrT="[Text]"/>
      <dgm:spPr/>
      <dgm:t>
        <a:bodyPr/>
        <a:lstStyle/>
        <a:p>
          <a:r>
            <a:rPr lang="en-US" dirty="0">
              <a:latin typeface="Arial" panose="020B0604020202020204" pitchFamily="34" charset="0"/>
              <a:cs typeface="Arial" panose="020B0604020202020204" pitchFamily="34" charset="0"/>
            </a:rPr>
            <a:t>General trend is a continued increase in adult population</a:t>
          </a: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6BEC89F4-82B6-498F-8083-825292D58241}" type="pres">
      <dgm:prSet presAssocID="{F1E87194-3837-434F-9AFE-56359CDA4879}" presName="Name0" presStyleCnt="0">
        <dgm:presLayoutVars>
          <dgm:dir/>
          <dgm:resizeHandles val="exact"/>
        </dgm:presLayoutVars>
      </dgm:prSet>
      <dgm:spPr/>
    </dgm:pt>
    <dgm:pt modelId="{6BBF2E50-DAF2-4047-B6A5-2CA944EC28FC}" type="pres">
      <dgm:prSet presAssocID="{F1E87194-3837-434F-9AFE-56359CDA4879}" presName="fgShape" presStyleLbl="fgShp" presStyleIdx="0" presStyleCnt="1"/>
      <dgm:spPr/>
    </dgm:pt>
    <dgm:pt modelId="{7F8A375C-E812-4667-B87A-5E9C1820831E}" type="pres">
      <dgm:prSet presAssocID="{F1E87194-3837-434F-9AFE-56359CDA4879}" presName="linComp" presStyleCnt="0"/>
      <dgm:spPr/>
    </dgm:pt>
    <dgm:pt modelId="{BF2A17C7-4DDB-4B6F-8A6B-1578D0015C69}" type="pres">
      <dgm:prSet presAssocID="{DE8AFC94-1B26-4C69-A7E7-07DE59BF1E06}" presName="compNode" presStyleCnt="0"/>
      <dgm:spPr/>
    </dgm:pt>
    <dgm:pt modelId="{B7F78F2D-946D-4722-BCF4-D4D16CF62D1F}" type="pres">
      <dgm:prSet presAssocID="{DE8AFC94-1B26-4C69-A7E7-07DE59BF1E06}" presName="bkgdShape" presStyleLbl="node1" presStyleIdx="0" presStyleCnt="3"/>
      <dgm:spPr/>
    </dgm:pt>
    <dgm:pt modelId="{C961A3F4-099C-4F0E-8F41-3037805900A2}" type="pres">
      <dgm:prSet presAssocID="{DE8AFC94-1B26-4C69-A7E7-07DE59BF1E06}" presName="nodeTx" presStyleLbl="node1" presStyleIdx="0" presStyleCnt="3">
        <dgm:presLayoutVars>
          <dgm:bulletEnabled val="1"/>
        </dgm:presLayoutVars>
      </dgm:prSet>
      <dgm:spPr/>
    </dgm:pt>
    <dgm:pt modelId="{090BB496-DCF5-4512-8899-0C661E431708}" type="pres">
      <dgm:prSet presAssocID="{DE8AFC94-1B26-4C69-A7E7-07DE59BF1E06}" presName="invisiNode" presStyleLbl="node1" presStyleIdx="0" presStyleCnt="3"/>
      <dgm:spPr/>
    </dgm:pt>
    <dgm:pt modelId="{74EE1E78-E7C3-4401-BDD1-BDE843764F0B}" type="pres">
      <dgm:prSet presAssocID="{DE8AFC94-1B26-4C69-A7E7-07DE59BF1E06}" presName="imagNode" presStyleLbl="fgImgPlace1" presStyleIdx="0" presStyleCnt="3"/>
      <dgm:spPr>
        <a:blipFill>
          <a:blip xmlns:r="http://schemas.openxmlformats.org/officeDocument/2006/relationships" r:embed="rId1"/>
          <a:stretch>
            <a:fillRect l="-20000" t="-8000" b="-9000"/>
          </a:stretch>
        </a:blipFill>
      </dgm:spPr>
    </dgm:pt>
    <dgm:pt modelId="{A36BEFF4-F5FE-4959-8090-84B19DB45EA1}" type="pres">
      <dgm:prSet presAssocID="{80878927-5C11-4BDA-B9BB-BA55935C1761}" presName="sibTrans" presStyleLbl="sibTrans2D1" presStyleIdx="0" presStyleCnt="0"/>
      <dgm:spPr/>
    </dgm:pt>
    <dgm:pt modelId="{DF9F466C-BC1F-46A3-A646-D376F34D1A71}" type="pres">
      <dgm:prSet presAssocID="{34AFAC63-DC5D-48C3-81F4-FBB83702A35D}" presName="compNode" presStyleCnt="0"/>
      <dgm:spPr/>
    </dgm:pt>
    <dgm:pt modelId="{12DCB2F3-740A-4875-B497-8AC1849D2888}" type="pres">
      <dgm:prSet presAssocID="{34AFAC63-DC5D-48C3-81F4-FBB83702A35D}" presName="bkgdShape" presStyleLbl="node1" presStyleIdx="1" presStyleCnt="3"/>
      <dgm:spPr/>
    </dgm:pt>
    <dgm:pt modelId="{F2EE2D39-8FF2-433B-BBA3-9A9F27B62CCA}" type="pres">
      <dgm:prSet presAssocID="{34AFAC63-DC5D-48C3-81F4-FBB83702A35D}" presName="nodeTx" presStyleLbl="node1" presStyleIdx="1" presStyleCnt="3">
        <dgm:presLayoutVars>
          <dgm:bulletEnabled val="1"/>
        </dgm:presLayoutVars>
      </dgm:prSet>
      <dgm:spPr/>
    </dgm:pt>
    <dgm:pt modelId="{0EC30F9C-35E1-4840-926D-4A4BCDFF31B7}" type="pres">
      <dgm:prSet presAssocID="{34AFAC63-DC5D-48C3-81F4-FBB83702A35D}" presName="invisiNode" presStyleLbl="node1" presStyleIdx="1" presStyleCnt="3"/>
      <dgm:spPr/>
    </dgm:pt>
    <dgm:pt modelId="{957254D4-3AE7-4916-8D30-9BB9E300C228}" type="pres">
      <dgm:prSet presAssocID="{34AFAC63-DC5D-48C3-81F4-FBB83702A35D}" presName="imagNode" presStyleLbl="fgImgPlace1" presStyleIdx="1" presStyleCnt="3"/>
      <dgm:spPr>
        <a:blipFill>
          <a:blip xmlns:r="http://schemas.openxmlformats.org/officeDocument/2006/relationships" r:embed="rId2"/>
          <a:stretch>
            <a:fillRect l="-20000" t="-8000" b="-9000"/>
          </a:stretch>
        </a:blipFill>
      </dgm:spPr>
    </dgm:pt>
    <dgm:pt modelId="{8C379ACC-95CE-4917-BA22-BA28E127224E}" type="pres">
      <dgm:prSet presAssocID="{426CC97A-7FE5-4BF0-9EFE-237BAB6FB636}" presName="sibTrans" presStyleLbl="sibTrans2D1" presStyleIdx="0" presStyleCnt="0"/>
      <dgm:spPr/>
    </dgm:pt>
    <dgm:pt modelId="{0DB0B843-88AD-463F-BD66-2D53A1121895}" type="pres">
      <dgm:prSet presAssocID="{2B40D248-E412-4F91-BC20-B51841289497}" presName="compNode" presStyleCnt="0"/>
      <dgm:spPr/>
    </dgm:pt>
    <dgm:pt modelId="{4DDD4CA6-CBBD-401A-8F03-E704277851EB}" type="pres">
      <dgm:prSet presAssocID="{2B40D248-E412-4F91-BC20-B51841289497}" presName="bkgdShape" presStyleLbl="node1" presStyleIdx="2" presStyleCnt="3"/>
      <dgm:spPr/>
    </dgm:pt>
    <dgm:pt modelId="{FC22CA98-5DD0-40DB-920B-9D9F315F5950}" type="pres">
      <dgm:prSet presAssocID="{2B40D248-E412-4F91-BC20-B51841289497}" presName="nodeTx" presStyleLbl="node1" presStyleIdx="2" presStyleCnt="3">
        <dgm:presLayoutVars>
          <dgm:bulletEnabled val="1"/>
        </dgm:presLayoutVars>
      </dgm:prSet>
      <dgm:spPr/>
    </dgm:pt>
    <dgm:pt modelId="{50AA5E84-1BCE-4BFD-8C89-CA9E43ADDC1C}" type="pres">
      <dgm:prSet presAssocID="{2B40D248-E412-4F91-BC20-B51841289497}" presName="invisiNode" presStyleLbl="node1" presStyleIdx="2" presStyleCnt="3"/>
      <dgm:spPr/>
    </dgm:pt>
    <dgm:pt modelId="{ED3A1100-76E9-446E-B2E3-A21449D7B572}" type="pres">
      <dgm:prSet presAssocID="{2B40D248-E412-4F91-BC20-B51841289497}" presName="imagNode" presStyleLbl="fgImgPlace1" presStyleIdx="2" presStyleCnt="3"/>
      <dgm:spPr>
        <a:blipFill>
          <a:blip xmlns:r="http://schemas.openxmlformats.org/officeDocument/2006/relationships" r:embed="rId3"/>
          <a:stretch>
            <a:fillRect l="-20000" t="-8000" b="-9000"/>
          </a:stretch>
        </a:blipFill>
      </dgm:spPr>
    </dgm:pt>
  </dgm:ptLst>
  <dgm:cxnLst>
    <dgm:cxn modelId="{D6F5380E-A114-465E-9962-CCD144957751}" type="presOf" srcId="{2B40D248-E412-4F91-BC20-B51841289497}" destId="{4DDD4CA6-CBBD-401A-8F03-E704277851EB}" srcOrd="0" destOrd="0" presId="urn:microsoft.com/office/officeart/2005/8/layout/hList7"/>
    <dgm:cxn modelId="{63E53313-9B4B-4AAD-8494-94EB011A6AFB}" type="presOf" srcId="{11ECE8A9-1171-47A7-A446-5B57676733A1}" destId="{F2EE2D39-8FF2-433B-BBA3-9A9F27B62CCA}" srcOrd="1" destOrd="1" presId="urn:microsoft.com/office/officeart/2005/8/layout/hList7"/>
    <dgm:cxn modelId="{1A43D643-3ADF-4FAC-BD32-BDB50E1045E6}" type="presOf" srcId="{2B40D248-E412-4F91-BC20-B51841289497}" destId="{FC22CA98-5DD0-40DB-920B-9D9F315F5950}" srcOrd="1" destOrd="0" presId="urn:microsoft.com/office/officeart/2005/8/layout/hList7"/>
    <dgm:cxn modelId="{316E4F4B-8EEF-4C50-B8B3-5C559B946689}" type="presOf" srcId="{DE8AFC94-1B26-4C69-A7E7-07DE59BF1E06}" destId="{B7F78F2D-946D-4722-BCF4-D4D16CF62D1F}" srcOrd="0" destOrd="0" presId="urn:microsoft.com/office/officeart/2005/8/layout/hList7"/>
    <dgm:cxn modelId="{E78F7F53-86B7-4E13-81E7-F4DAFF26FCE0}" type="presOf" srcId="{C5E70FA8-3492-4FBB-82B0-77FC3BD54EE8}" destId="{FC22CA98-5DD0-40DB-920B-9D9F315F5950}" srcOrd="1" destOrd="1" presId="urn:microsoft.com/office/officeart/2005/8/layout/hList7"/>
    <dgm:cxn modelId="{6FC5CF75-169F-4264-94E4-0CD2D9D37C68}" srcId="{F1E87194-3837-434F-9AFE-56359CDA4879}" destId="{2B40D248-E412-4F91-BC20-B51841289497}" srcOrd="2" destOrd="0" parTransId="{E6D506F7-A923-4D24-A6F7-8FF114DC8F6A}" sibTransId="{20FA95D6-B3DC-4669-94C7-29DB8FF3D077}"/>
    <dgm:cxn modelId="{35473390-6F5A-47F5-81EF-A2D7F023E9E5}" srcId="{F1E87194-3837-434F-9AFE-56359CDA4879}" destId="{DE8AFC94-1B26-4C69-A7E7-07DE59BF1E06}" srcOrd="0" destOrd="0" parTransId="{0D2584B0-9A15-4B2B-9786-AC6E7451600D}" sibTransId="{80878927-5C11-4BDA-B9BB-BA55935C1761}"/>
    <dgm:cxn modelId="{542694B1-1E34-4A58-93B1-506C96BEAD36}" type="presOf" srcId="{DE8AFC94-1B26-4C69-A7E7-07DE59BF1E06}" destId="{C961A3F4-099C-4F0E-8F41-3037805900A2}" srcOrd="1" destOrd="0" presId="urn:microsoft.com/office/officeart/2005/8/layout/hList7"/>
    <dgm:cxn modelId="{E6AE9EB2-B019-4D2D-9832-942E350FF28C}" type="presOf" srcId="{80878927-5C11-4BDA-B9BB-BA55935C1761}" destId="{A36BEFF4-F5FE-4959-8090-84B19DB45EA1}" srcOrd="0" destOrd="0" presId="urn:microsoft.com/office/officeart/2005/8/layout/hList7"/>
    <dgm:cxn modelId="{8B4A3FBD-C785-41FE-9621-0D4711B9962C}" type="presOf" srcId="{F1E87194-3837-434F-9AFE-56359CDA4879}" destId="{6BEC89F4-82B6-498F-8083-825292D58241}" srcOrd="0" destOrd="0" presId="urn:microsoft.com/office/officeart/2005/8/layout/hList7"/>
    <dgm:cxn modelId="{EA1EA1BD-E4DB-402D-A4F3-3942A9E46570}" type="presOf" srcId="{426CC97A-7FE5-4BF0-9EFE-237BAB6FB636}" destId="{8C379ACC-95CE-4917-BA22-BA28E127224E}" srcOrd="0" destOrd="0" presId="urn:microsoft.com/office/officeart/2005/8/layout/hList7"/>
    <dgm:cxn modelId="{30704DBE-290F-4EEE-97D8-B636FED71934}" srcId="{F1E87194-3837-434F-9AFE-56359CDA4879}" destId="{34AFAC63-DC5D-48C3-81F4-FBB83702A35D}" srcOrd="1" destOrd="0" parTransId="{9E5F63A0-AF92-4B0A-97DE-27CC045D92B8}" sibTransId="{426CC97A-7FE5-4BF0-9EFE-237BAB6FB636}"/>
    <dgm:cxn modelId="{1F3F29C1-6B7E-4485-B7E4-72B1711095F5}" type="presOf" srcId="{112C3830-3514-432F-B500-9665C64E864A}" destId="{C961A3F4-099C-4F0E-8F41-3037805900A2}" srcOrd="1" destOrd="1" presId="urn:microsoft.com/office/officeart/2005/8/layout/hList7"/>
    <dgm:cxn modelId="{FFA2C7CD-B9E9-415B-9334-AC2EA68C4E72}" type="presOf" srcId="{C5E70FA8-3492-4FBB-82B0-77FC3BD54EE8}" destId="{4DDD4CA6-CBBD-401A-8F03-E704277851EB}" srcOrd="0" destOrd="1" presId="urn:microsoft.com/office/officeart/2005/8/layout/hList7"/>
    <dgm:cxn modelId="{6F6852D1-F0CB-44AE-9DA3-2FCCF175F689}" type="presOf" srcId="{112C3830-3514-432F-B500-9665C64E864A}" destId="{B7F78F2D-946D-4722-BCF4-D4D16CF62D1F}" srcOrd="0" destOrd="1" presId="urn:microsoft.com/office/officeart/2005/8/layout/hList7"/>
    <dgm:cxn modelId="{2CC579D3-C046-44DE-9494-2826A2DF1DE5}" type="presOf" srcId="{11ECE8A9-1171-47A7-A446-5B57676733A1}" destId="{12DCB2F3-740A-4875-B497-8AC1849D2888}" srcOrd="0" destOrd="1" presId="urn:microsoft.com/office/officeart/2005/8/layout/hList7"/>
    <dgm:cxn modelId="{84678CD3-14AD-4DE9-8E57-EE22E28F8690}" srcId="{DE8AFC94-1B26-4C69-A7E7-07DE59BF1E06}" destId="{112C3830-3514-432F-B500-9665C64E864A}" srcOrd="0" destOrd="0" parTransId="{E46CECAA-D1FB-4D03-872C-7F7EA5A6A09F}" sibTransId="{AA97FAE2-CE64-4909-8768-DD549F4BD456}"/>
    <dgm:cxn modelId="{44145FD8-1CD1-4B2D-8C1A-AA353C1D2263}" type="presOf" srcId="{34AFAC63-DC5D-48C3-81F4-FBB83702A35D}" destId="{12DCB2F3-740A-4875-B497-8AC1849D2888}" srcOrd="0" destOrd="0" presId="urn:microsoft.com/office/officeart/2005/8/layout/hList7"/>
    <dgm:cxn modelId="{C352B2DE-6E96-44FC-9D8A-1CDE6465A8AF}" srcId="{2B40D248-E412-4F91-BC20-B51841289497}" destId="{C5E70FA8-3492-4FBB-82B0-77FC3BD54EE8}" srcOrd="0" destOrd="0" parTransId="{D3901DBB-5E86-452D-8605-B318BCA67424}" sibTransId="{D09185DD-0856-4CBE-B5DA-901809B8B245}"/>
    <dgm:cxn modelId="{5042E6F4-05BB-40A2-99B6-C610C1DD36CF}" type="presOf" srcId="{34AFAC63-DC5D-48C3-81F4-FBB83702A35D}" destId="{F2EE2D39-8FF2-433B-BBA3-9A9F27B62CCA}" srcOrd="1" destOrd="0" presId="urn:microsoft.com/office/officeart/2005/8/layout/hList7"/>
    <dgm:cxn modelId="{502EB6FB-7B05-4F23-A17F-7535EF97EE2B}" srcId="{34AFAC63-DC5D-48C3-81F4-FBB83702A35D}" destId="{11ECE8A9-1171-47A7-A446-5B57676733A1}" srcOrd="0" destOrd="0" parTransId="{288692F5-C98B-42FD-9ACA-443CC44161B3}" sibTransId="{BDCF9BA4-9AC1-4348-8598-DC8B8ECE5C7E}"/>
    <dgm:cxn modelId="{B7355331-B1B8-472A-AD17-986D00D61441}" type="presParOf" srcId="{6BEC89F4-82B6-498F-8083-825292D58241}" destId="{6BBF2E50-DAF2-4047-B6A5-2CA944EC28FC}" srcOrd="0" destOrd="0" presId="urn:microsoft.com/office/officeart/2005/8/layout/hList7"/>
    <dgm:cxn modelId="{B3E9FD53-1D26-48EE-BCD7-D660B5E6BC66}" type="presParOf" srcId="{6BEC89F4-82B6-498F-8083-825292D58241}" destId="{7F8A375C-E812-4667-B87A-5E9C1820831E}" srcOrd="1" destOrd="0" presId="urn:microsoft.com/office/officeart/2005/8/layout/hList7"/>
    <dgm:cxn modelId="{73C0E035-C347-4EB8-8CC7-E5C6865515DC}" type="presParOf" srcId="{7F8A375C-E812-4667-B87A-5E9C1820831E}" destId="{BF2A17C7-4DDB-4B6F-8A6B-1578D0015C69}" srcOrd="0" destOrd="0" presId="urn:microsoft.com/office/officeart/2005/8/layout/hList7"/>
    <dgm:cxn modelId="{C6EAEE6B-F70B-4782-A7FA-06FC35763BD7}" type="presParOf" srcId="{BF2A17C7-4DDB-4B6F-8A6B-1578D0015C69}" destId="{B7F78F2D-946D-4722-BCF4-D4D16CF62D1F}" srcOrd="0" destOrd="0" presId="urn:microsoft.com/office/officeart/2005/8/layout/hList7"/>
    <dgm:cxn modelId="{B2D6B3E2-CC1B-4704-B0E1-EEC14CC15135}" type="presParOf" srcId="{BF2A17C7-4DDB-4B6F-8A6B-1578D0015C69}" destId="{C961A3F4-099C-4F0E-8F41-3037805900A2}" srcOrd="1" destOrd="0" presId="urn:microsoft.com/office/officeart/2005/8/layout/hList7"/>
    <dgm:cxn modelId="{52937172-D636-4A69-954A-B9539A286C7E}" type="presParOf" srcId="{BF2A17C7-4DDB-4B6F-8A6B-1578D0015C69}" destId="{090BB496-DCF5-4512-8899-0C661E431708}" srcOrd="2" destOrd="0" presId="urn:microsoft.com/office/officeart/2005/8/layout/hList7"/>
    <dgm:cxn modelId="{7BA81375-3B56-4350-AF1F-01CBE146DE3A}" type="presParOf" srcId="{BF2A17C7-4DDB-4B6F-8A6B-1578D0015C69}" destId="{74EE1E78-E7C3-4401-BDD1-BDE843764F0B}" srcOrd="3" destOrd="0" presId="urn:microsoft.com/office/officeart/2005/8/layout/hList7"/>
    <dgm:cxn modelId="{B4273F52-E377-40F0-A06F-4DA88D4357B1}" type="presParOf" srcId="{7F8A375C-E812-4667-B87A-5E9C1820831E}" destId="{A36BEFF4-F5FE-4959-8090-84B19DB45EA1}" srcOrd="1" destOrd="0" presId="urn:microsoft.com/office/officeart/2005/8/layout/hList7"/>
    <dgm:cxn modelId="{EB7704C8-C013-4A51-8438-DD09F1EC31FB}" type="presParOf" srcId="{7F8A375C-E812-4667-B87A-5E9C1820831E}" destId="{DF9F466C-BC1F-46A3-A646-D376F34D1A71}" srcOrd="2" destOrd="0" presId="urn:microsoft.com/office/officeart/2005/8/layout/hList7"/>
    <dgm:cxn modelId="{B1AE864A-B23A-4A58-AC45-B77CCDF70AEA}" type="presParOf" srcId="{DF9F466C-BC1F-46A3-A646-D376F34D1A71}" destId="{12DCB2F3-740A-4875-B497-8AC1849D2888}" srcOrd="0" destOrd="0" presId="urn:microsoft.com/office/officeart/2005/8/layout/hList7"/>
    <dgm:cxn modelId="{ED5621AE-0945-4F8E-95B5-D399B4C062D5}" type="presParOf" srcId="{DF9F466C-BC1F-46A3-A646-D376F34D1A71}" destId="{F2EE2D39-8FF2-433B-BBA3-9A9F27B62CCA}" srcOrd="1" destOrd="0" presId="urn:microsoft.com/office/officeart/2005/8/layout/hList7"/>
    <dgm:cxn modelId="{BF9C2DB0-2AC1-4F7E-BC2D-4BC5F354345E}" type="presParOf" srcId="{DF9F466C-BC1F-46A3-A646-D376F34D1A71}" destId="{0EC30F9C-35E1-4840-926D-4A4BCDFF31B7}" srcOrd="2" destOrd="0" presId="urn:microsoft.com/office/officeart/2005/8/layout/hList7"/>
    <dgm:cxn modelId="{3A4AE530-9FC9-436C-AD24-B9B3960B19C9}" type="presParOf" srcId="{DF9F466C-BC1F-46A3-A646-D376F34D1A71}" destId="{957254D4-3AE7-4916-8D30-9BB9E300C228}" srcOrd="3" destOrd="0" presId="urn:microsoft.com/office/officeart/2005/8/layout/hList7"/>
    <dgm:cxn modelId="{F95776FC-7884-40C0-921F-C0EBCA9A7CF9}" type="presParOf" srcId="{7F8A375C-E812-4667-B87A-5E9C1820831E}" destId="{8C379ACC-95CE-4917-BA22-BA28E127224E}" srcOrd="3" destOrd="0" presId="urn:microsoft.com/office/officeart/2005/8/layout/hList7"/>
    <dgm:cxn modelId="{EA32F405-DD03-448D-8382-C23B5500C1D1}" type="presParOf" srcId="{7F8A375C-E812-4667-B87A-5E9C1820831E}" destId="{0DB0B843-88AD-463F-BD66-2D53A1121895}" srcOrd="4" destOrd="0" presId="urn:microsoft.com/office/officeart/2005/8/layout/hList7"/>
    <dgm:cxn modelId="{F37ABD91-DE51-4593-92BE-F3E1AC2F23FE}" type="presParOf" srcId="{0DB0B843-88AD-463F-BD66-2D53A1121895}" destId="{4DDD4CA6-CBBD-401A-8F03-E704277851EB}" srcOrd="0" destOrd="0" presId="urn:microsoft.com/office/officeart/2005/8/layout/hList7"/>
    <dgm:cxn modelId="{8F4E66D6-E2B0-4E93-8B36-459313248D7C}" type="presParOf" srcId="{0DB0B843-88AD-463F-BD66-2D53A1121895}" destId="{FC22CA98-5DD0-40DB-920B-9D9F315F5950}" srcOrd="1" destOrd="0" presId="urn:microsoft.com/office/officeart/2005/8/layout/hList7"/>
    <dgm:cxn modelId="{84F962D6-5B07-4883-8D33-72897268840E}" type="presParOf" srcId="{0DB0B843-88AD-463F-BD66-2D53A1121895}" destId="{50AA5E84-1BCE-4BFD-8C89-CA9E43ADDC1C}" srcOrd="2" destOrd="0" presId="urn:microsoft.com/office/officeart/2005/8/layout/hList7"/>
    <dgm:cxn modelId="{FF1FF81A-8793-4052-B8DF-C9EE558007DE}" type="presParOf" srcId="{0DB0B843-88AD-463F-BD66-2D53A1121895}" destId="{ED3A1100-76E9-446E-B2E3-A21449D7B57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process4" loCatId="list" qsTypeId="urn:microsoft.com/office/officeart/2005/8/quickstyle/simple5" qsCatId="simple" csTypeId="urn:microsoft.com/office/officeart/2005/8/colors/accent1_2" csCatId="accent1" phldr="1"/>
      <dgm:spPr/>
    </dgm:pt>
    <dgm:pt modelId="{C301DAA1-009F-4286-BC54-AF8C2793ACD1}">
      <dgm:prSet phldrT="[Text]"/>
      <dgm:spPr/>
      <dgm:t>
        <a:bodyPr/>
        <a:lstStyle/>
        <a:p>
          <a:r>
            <a:rPr lang="en-US" dirty="0"/>
            <a:t>Data fits</a:t>
          </a:r>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a:t>Model 24.0 results</a:t>
          </a:r>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a:t>Model diagnostics</a:t>
          </a:r>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D590901-E150-43B3-97EE-570C16E0DBA5}">
      <dgm:prSet/>
      <dgm:spPr/>
      <dgm:t>
        <a:bodyPr/>
        <a:lstStyle/>
        <a:p>
          <a:r>
            <a:rPr lang="en-US" dirty="0"/>
            <a:t>Recommendations</a:t>
          </a:r>
        </a:p>
      </dgm:t>
    </dgm:pt>
    <dgm:pt modelId="{F1B50F8F-E285-4480-8689-F3FF3E250E48}" type="parTrans" cxnId="{B17ABC0F-37E8-4590-A07C-ED52645D4CBB}">
      <dgm:prSet/>
      <dgm:spPr/>
      <dgm:t>
        <a:bodyPr/>
        <a:lstStyle/>
        <a:p>
          <a:endParaRPr lang="en-US"/>
        </a:p>
      </dgm:t>
    </dgm:pt>
    <dgm:pt modelId="{4D8C0AF9-733F-4D1B-9954-D8327B0DB7BF}" type="sibTrans" cxnId="{B17ABC0F-37E8-4590-A07C-ED52645D4CBB}">
      <dgm:prSet/>
      <dgm:spPr/>
      <dgm:t>
        <a:bodyPr/>
        <a:lstStyle/>
        <a:p>
          <a:endParaRPr lang="en-US"/>
        </a:p>
      </dgm:t>
    </dgm:pt>
    <dgm:pt modelId="{D3A269F1-B6B1-454E-8F39-F6511F935EB9}" type="pres">
      <dgm:prSet presAssocID="{71C518A6-25E3-4CFA-879E-1B7C0EAF5310}" presName="Name0" presStyleCnt="0">
        <dgm:presLayoutVars>
          <dgm:dir/>
          <dgm:animLvl val="lvl"/>
          <dgm:resizeHandles val="exact"/>
        </dgm:presLayoutVars>
      </dgm:prSet>
      <dgm:spPr/>
    </dgm:pt>
    <dgm:pt modelId="{674BA996-26A7-4598-9FAD-490F12FFCEA3}" type="pres">
      <dgm:prSet presAssocID="{9D590901-E150-43B3-97EE-570C16E0DBA5}" presName="boxAndChildren" presStyleCnt="0"/>
      <dgm:spPr/>
    </dgm:pt>
    <dgm:pt modelId="{34400AF9-1C8A-4C24-A792-5700FA27B6CA}" type="pres">
      <dgm:prSet presAssocID="{9D590901-E150-43B3-97EE-570C16E0DBA5}" presName="parentTextBox" presStyleLbl="node1" presStyleIdx="0" presStyleCnt="4"/>
      <dgm:spPr/>
    </dgm:pt>
    <dgm:pt modelId="{37A62AEA-55F9-42BB-BA32-ADCF72E1338F}" type="pres">
      <dgm:prSet presAssocID="{63101682-4340-4D27-866F-A8D4C7DA5325}" presName="sp" presStyleCnt="0"/>
      <dgm:spPr/>
    </dgm:pt>
    <dgm:pt modelId="{11E27EB5-01F1-4859-A676-003CAF229B39}" type="pres">
      <dgm:prSet presAssocID="{8A6DC488-7A0E-4134-93E3-CE492E84B443}" presName="arrowAndChildren" presStyleCnt="0"/>
      <dgm:spPr/>
    </dgm:pt>
    <dgm:pt modelId="{FD13F428-97C5-4752-B2A3-1218B6656552}" type="pres">
      <dgm:prSet presAssocID="{8A6DC488-7A0E-4134-93E3-CE492E84B443}" presName="parentTextArrow" presStyleLbl="node1" presStyleIdx="1" presStyleCnt="4"/>
      <dgm:spPr/>
    </dgm:pt>
    <dgm:pt modelId="{74276848-12F8-4111-818B-3987F059C0A1}" type="pres">
      <dgm:prSet presAssocID="{38AA762D-CED1-488F-85CD-E7EF8B208324}" presName="sp" presStyleCnt="0"/>
      <dgm:spPr/>
    </dgm:pt>
    <dgm:pt modelId="{006065EC-62F8-48B5-97A1-5884D9069B36}" type="pres">
      <dgm:prSet presAssocID="{BCFFCE37-B2EF-43DD-9863-C6DAA919A222}" presName="arrowAndChildren" presStyleCnt="0"/>
      <dgm:spPr/>
    </dgm:pt>
    <dgm:pt modelId="{20A11E9A-6B1C-4F16-9133-B7632DF9307E}" type="pres">
      <dgm:prSet presAssocID="{BCFFCE37-B2EF-43DD-9863-C6DAA919A222}" presName="parentTextArrow" presStyleLbl="node1" presStyleIdx="2" presStyleCnt="4"/>
      <dgm:spPr/>
    </dgm:pt>
    <dgm:pt modelId="{4B71422F-DBD0-4EE2-A341-EA9BEB26C522}" type="pres">
      <dgm:prSet presAssocID="{65EE21AC-EA89-400F-9306-ECDAD308B6BC}" presName="sp" presStyleCnt="0"/>
      <dgm:spPr/>
    </dgm:pt>
    <dgm:pt modelId="{C330D1E1-FA9B-4E5E-B8E8-22F16A174239}" type="pres">
      <dgm:prSet presAssocID="{C301DAA1-009F-4286-BC54-AF8C2793ACD1}" presName="arrowAndChildren" presStyleCnt="0"/>
      <dgm:spPr/>
    </dgm:pt>
    <dgm:pt modelId="{FE6BCFE6-EFF1-4EF7-9E7A-129D79069DFC}" type="pres">
      <dgm:prSet presAssocID="{C301DAA1-009F-4286-BC54-AF8C2793ACD1}" presName="parentTextArrow" presStyleLbl="node1" presStyleIdx="3" presStyleCnt="4"/>
      <dgm:spPr/>
    </dgm:pt>
  </dgm:ptLst>
  <dgm:cxnLst>
    <dgm:cxn modelId="{B17ABC0F-37E8-4590-A07C-ED52645D4CBB}" srcId="{71C518A6-25E3-4CFA-879E-1B7C0EAF5310}" destId="{9D590901-E150-43B3-97EE-570C16E0DBA5}" srcOrd="3" destOrd="0" parTransId="{F1B50F8F-E285-4480-8689-F3FF3E250E48}" sibTransId="{4D8C0AF9-733F-4D1B-9954-D8327B0DB7BF}"/>
    <dgm:cxn modelId="{F70F213B-BF60-4E40-801D-B9CF2A2CCD4B}" srcId="{71C518A6-25E3-4CFA-879E-1B7C0EAF5310}" destId="{BCFFCE37-B2EF-43DD-9863-C6DAA919A222}" srcOrd="1" destOrd="0" parTransId="{FF188BD5-3CF3-489F-9437-02028BF30FEF}" sibTransId="{38AA762D-CED1-488F-85CD-E7EF8B208324}"/>
    <dgm:cxn modelId="{DBD6584D-0B29-401A-B42C-F3984833DE42}" type="presOf" srcId="{C301DAA1-009F-4286-BC54-AF8C2793ACD1}" destId="{FE6BCFE6-EFF1-4EF7-9E7A-129D79069DFC}" srcOrd="0" destOrd="0" presId="urn:microsoft.com/office/officeart/2005/8/layout/process4"/>
    <dgm:cxn modelId="{BA3C557D-9860-4D56-8934-A56A9DF61E98}" srcId="{71C518A6-25E3-4CFA-879E-1B7C0EAF5310}" destId="{8A6DC488-7A0E-4134-93E3-CE492E84B443}" srcOrd="2" destOrd="0" parTransId="{BB8347BA-0ADF-4838-8368-1759BE10B93E}" sibTransId="{63101682-4340-4D27-866F-A8D4C7DA5325}"/>
    <dgm:cxn modelId="{AA6DC386-92C0-447F-9C0B-21F9550FB065}" type="presOf" srcId="{BCFFCE37-B2EF-43DD-9863-C6DAA919A222}" destId="{20A11E9A-6B1C-4F16-9133-B7632DF9307E}" srcOrd="0" destOrd="0" presId="urn:microsoft.com/office/officeart/2005/8/layout/process4"/>
    <dgm:cxn modelId="{29EDA793-A0EC-4019-B2CC-5E5F1B8746CF}" type="presOf" srcId="{8A6DC488-7A0E-4134-93E3-CE492E84B443}" destId="{FD13F428-97C5-4752-B2A3-1218B6656552}" srcOrd="0" destOrd="0" presId="urn:microsoft.com/office/officeart/2005/8/layout/process4"/>
    <dgm:cxn modelId="{3BAAFBC5-FAC9-4B17-BF56-BFAA5004EF30}" type="presOf" srcId="{9D590901-E150-43B3-97EE-570C16E0DBA5}" destId="{34400AF9-1C8A-4C24-A792-5700FA27B6CA}" srcOrd="0" destOrd="0" presId="urn:microsoft.com/office/officeart/2005/8/layout/process4"/>
    <dgm:cxn modelId="{A7FABBE2-62A1-415E-9AF4-17D427056FC0}" srcId="{71C518A6-25E3-4CFA-879E-1B7C0EAF5310}" destId="{C301DAA1-009F-4286-BC54-AF8C2793ACD1}" srcOrd="0" destOrd="0" parTransId="{CC1C8AA7-6AC0-4CC0-A811-FC7C44FCA0A1}" sibTransId="{65EE21AC-EA89-400F-9306-ECDAD308B6BC}"/>
    <dgm:cxn modelId="{28374AF3-341E-4585-B167-495B90C80826}" type="presOf" srcId="{71C518A6-25E3-4CFA-879E-1B7C0EAF5310}" destId="{D3A269F1-B6B1-454E-8F39-F6511F935EB9}" srcOrd="0" destOrd="0" presId="urn:microsoft.com/office/officeart/2005/8/layout/process4"/>
    <dgm:cxn modelId="{0D35B8BF-0D10-4E5D-A106-E29A5CBF5E6A}" type="presParOf" srcId="{D3A269F1-B6B1-454E-8F39-F6511F935EB9}" destId="{674BA996-26A7-4598-9FAD-490F12FFCEA3}" srcOrd="0" destOrd="0" presId="urn:microsoft.com/office/officeart/2005/8/layout/process4"/>
    <dgm:cxn modelId="{08E90BB6-B2EE-4A75-8BE4-D06B077EFC06}" type="presParOf" srcId="{674BA996-26A7-4598-9FAD-490F12FFCEA3}" destId="{34400AF9-1C8A-4C24-A792-5700FA27B6CA}" srcOrd="0" destOrd="0" presId="urn:microsoft.com/office/officeart/2005/8/layout/process4"/>
    <dgm:cxn modelId="{15FD81A0-C82B-4B54-AD58-49DCEA578893}" type="presParOf" srcId="{D3A269F1-B6B1-454E-8F39-F6511F935EB9}" destId="{37A62AEA-55F9-42BB-BA32-ADCF72E1338F}" srcOrd="1" destOrd="0" presId="urn:microsoft.com/office/officeart/2005/8/layout/process4"/>
    <dgm:cxn modelId="{E6202E8A-5260-4410-9F0B-366D87BE5FF7}" type="presParOf" srcId="{D3A269F1-B6B1-454E-8F39-F6511F935EB9}" destId="{11E27EB5-01F1-4859-A676-003CAF229B39}" srcOrd="2" destOrd="0" presId="urn:microsoft.com/office/officeart/2005/8/layout/process4"/>
    <dgm:cxn modelId="{73CA89E8-046F-4CB7-A6B0-AF04A5FA6276}" type="presParOf" srcId="{11E27EB5-01F1-4859-A676-003CAF229B39}" destId="{FD13F428-97C5-4752-B2A3-1218B6656552}" srcOrd="0" destOrd="0" presId="urn:microsoft.com/office/officeart/2005/8/layout/process4"/>
    <dgm:cxn modelId="{376825FF-DE7B-406B-8F3B-60B7CE7BE5B3}" type="presParOf" srcId="{D3A269F1-B6B1-454E-8F39-F6511F935EB9}" destId="{74276848-12F8-4111-818B-3987F059C0A1}" srcOrd="3" destOrd="0" presId="urn:microsoft.com/office/officeart/2005/8/layout/process4"/>
    <dgm:cxn modelId="{83D88EC2-B412-4EF3-A2B1-86C98F769AD3}" type="presParOf" srcId="{D3A269F1-B6B1-454E-8F39-F6511F935EB9}" destId="{006065EC-62F8-48B5-97A1-5884D9069B36}" srcOrd="4" destOrd="0" presId="urn:microsoft.com/office/officeart/2005/8/layout/process4"/>
    <dgm:cxn modelId="{21573B87-8B6C-498C-8F49-16285E2890EC}" type="presParOf" srcId="{006065EC-62F8-48B5-97A1-5884D9069B36}" destId="{20A11E9A-6B1C-4F16-9133-B7632DF9307E}" srcOrd="0" destOrd="0" presId="urn:microsoft.com/office/officeart/2005/8/layout/process4"/>
    <dgm:cxn modelId="{E0C1C3DB-3193-4E3D-A401-AC64CA701AD4}" type="presParOf" srcId="{D3A269F1-B6B1-454E-8F39-F6511F935EB9}" destId="{4B71422F-DBD0-4EE2-A341-EA9BEB26C522}" srcOrd="5" destOrd="0" presId="urn:microsoft.com/office/officeart/2005/8/layout/process4"/>
    <dgm:cxn modelId="{EAD3084C-064C-481F-9B73-630B15C971AF}" type="presParOf" srcId="{D3A269F1-B6B1-454E-8F39-F6511F935EB9}" destId="{C330D1E1-FA9B-4E5E-B8E8-22F16A174239}" srcOrd="6" destOrd="0" presId="urn:microsoft.com/office/officeart/2005/8/layout/process4"/>
    <dgm:cxn modelId="{C5AD04F7-C80C-4338-BBA5-F24FFCAA567B}" type="presParOf" srcId="{C330D1E1-FA9B-4E5E-B8E8-22F16A174239}" destId="{FE6BCFE6-EFF1-4EF7-9E7A-129D79069DFC}"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1134C-D63D-4378-98C1-58276FE80181}">
      <dsp:nvSpPr>
        <dsp:cNvPr id="0" name=""/>
        <dsp:cNvSpPr/>
      </dsp:nvSpPr>
      <dsp:spPr>
        <a:xfrm>
          <a:off x="4324" y="1799014"/>
          <a:ext cx="2037480" cy="203748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6F2444-F657-470E-8848-E182F7997DFB}">
      <dsp:nvSpPr>
        <dsp:cNvPr id="0" name=""/>
        <dsp:cNvSpPr/>
      </dsp:nvSpPr>
      <dsp:spPr>
        <a:xfrm>
          <a:off x="336007" y="3021503"/>
          <a:ext cx="2037480" cy="20374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Data</a:t>
          </a:r>
        </a:p>
        <a:p>
          <a:pPr marL="228600" lvl="1" indent="-228600" algn="l" defTabSz="1155700">
            <a:lnSpc>
              <a:spcPct val="90000"/>
            </a:lnSpc>
            <a:spcBef>
              <a:spcPct val="0"/>
            </a:spcBef>
            <a:spcAft>
              <a:spcPct val="15000"/>
            </a:spcAft>
            <a:buChar char="•"/>
          </a:pPr>
          <a:r>
            <a:rPr lang="en-US" sz="2600" kern="1200" dirty="0"/>
            <a:t>Fishery</a:t>
          </a:r>
        </a:p>
        <a:p>
          <a:pPr marL="228600" lvl="1" indent="-228600" algn="l" defTabSz="1155700">
            <a:lnSpc>
              <a:spcPct val="90000"/>
            </a:lnSpc>
            <a:spcBef>
              <a:spcPct val="0"/>
            </a:spcBef>
            <a:spcAft>
              <a:spcPct val="15000"/>
            </a:spcAft>
            <a:buChar char="•"/>
          </a:pPr>
          <a:r>
            <a:rPr lang="en-US" sz="2600" kern="1200" dirty="0"/>
            <a:t>Survey</a:t>
          </a:r>
        </a:p>
        <a:p>
          <a:pPr marL="228600" lvl="1" indent="-228600" algn="l" defTabSz="1155700">
            <a:lnSpc>
              <a:spcPct val="90000"/>
            </a:lnSpc>
            <a:spcBef>
              <a:spcPct val="0"/>
            </a:spcBef>
            <a:spcAft>
              <a:spcPct val="15000"/>
            </a:spcAft>
            <a:buChar char="•"/>
          </a:pPr>
          <a:r>
            <a:rPr lang="en-US" sz="2600" kern="1200" dirty="0"/>
            <a:t>Other</a:t>
          </a:r>
        </a:p>
      </dsp:txBody>
      <dsp:txXfrm>
        <a:off x="395683" y="3081179"/>
        <a:ext cx="1918128" cy="1918128"/>
      </dsp:txXfrm>
    </dsp:sp>
    <dsp:sp modelId="{8A38B9CA-B16B-4094-97B8-69D6C3099A86}">
      <dsp:nvSpPr>
        <dsp:cNvPr id="0" name=""/>
        <dsp:cNvSpPr/>
      </dsp:nvSpPr>
      <dsp:spPr>
        <a:xfrm rot="21405586">
          <a:off x="2433955" y="2481964"/>
          <a:ext cx="393092" cy="4895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434049" y="2583213"/>
        <a:ext cx="275164" cy="293746"/>
      </dsp:txXfrm>
    </dsp:sp>
    <dsp:sp modelId="{1F92D094-0268-4526-87A0-209DA0D23279}">
      <dsp:nvSpPr>
        <dsp:cNvPr id="0" name=""/>
        <dsp:cNvSpPr/>
      </dsp:nvSpPr>
      <dsp:spPr>
        <a:xfrm>
          <a:off x="3163131" y="1620185"/>
          <a:ext cx="2037480" cy="203748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BA0A3-8643-454A-88C4-95281A6C241F}">
      <dsp:nvSpPr>
        <dsp:cNvPr id="0" name=""/>
        <dsp:cNvSpPr/>
      </dsp:nvSpPr>
      <dsp:spPr>
        <a:xfrm>
          <a:off x="3494813" y="2485014"/>
          <a:ext cx="2037480" cy="2752799"/>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Results</a:t>
          </a:r>
        </a:p>
        <a:p>
          <a:pPr marL="228600" lvl="1" indent="-228600" algn="l" defTabSz="1155700">
            <a:lnSpc>
              <a:spcPct val="90000"/>
            </a:lnSpc>
            <a:spcBef>
              <a:spcPct val="0"/>
            </a:spcBef>
            <a:spcAft>
              <a:spcPct val="15000"/>
            </a:spcAft>
            <a:buChar char="•"/>
          </a:pPr>
          <a:r>
            <a:rPr lang="en-US" sz="2600" kern="1200" dirty="0"/>
            <a:t>Data fit</a:t>
          </a:r>
        </a:p>
        <a:p>
          <a:pPr marL="228600" lvl="1" indent="-228600" algn="l" defTabSz="1155700">
            <a:lnSpc>
              <a:spcPct val="90000"/>
            </a:lnSpc>
            <a:spcBef>
              <a:spcPct val="0"/>
            </a:spcBef>
            <a:spcAft>
              <a:spcPct val="15000"/>
            </a:spcAft>
            <a:buChar char="•"/>
          </a:pPr>
          <a:r>
            <a:rPr lang="en-US" sz="2600" kern="1200" dirty="0"/>
            <a:t>Model evaluation</a:t>
          </a:r>
        </a:p>
        <a:p>
          <a:pPr marL="228600" lvl="1" indent="-228600" algn="l" defTabSz="1155700">
            <a:lnSpc>
              <a:spcPct val="90000"/>
            </a:lnSpc>
            <a:spcBef>
              <a:spcPct val="0"/>
            </a:spcBef>
            <a:spcAft>
              <a:spcPct val="15000"/>
            </a:spcAft>
            <a:buChar char="•"/>
          </a:pPr>
          <a:r>
            <a:rPr lang="en-US" sz="2600" kern="1200" dirty="0"/>
            <a:t>Model estimates</a:t>
          </a:r>
        </a:p>
      </dsp:txBody>
      <dsp:txXfrm>
        <a:off x="3554489" y="2544690"/>
        <a:ext cx="1918128" cy="2633447"/>
      </dsp:txXfrm>
    </dsp:sp>
    <dsp:sp modelId="{58B1AC20-63D5-4FB8-8621-F1BDAFBE2257}">
      <dsp:nvSpPr>
        <dsp:cNvPr id="0" name=""/>
        <dsp:cNvSpPr/>
      </dsp:nvSpPr>
      <dsp:spPr>
        <a:xfrm rot="194414">
          <a:off x="5592761" y="2485138"/>
          <a:ext cx="393092" cy="4895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592855" y="2579721"/>
        <a:ext cx="275164" cy="293746"/>
      </dsp:txXfrm>
    </dsp:sp>
    <dsp:sp modelId="{84DA3996-2330-4AC9-9AAD-11D7CDF6BFE1}">
      <dsp:nvSpPr>
        <dsp:cNvPr id="0" name=""/>
        <dsp:cNvSpPr/>
      </dsp:nvSpPr>
      <dsp:spPr>
        <a:xfrm>
          <a:off x="6321937" y="1799014"/>
          <a:ext cx="2037480" cy="203748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D4B36C-098C-477B-BF73-4776636EC2F0}">
      <dsp:nvSpPr>
        <dsp:cNvPr id="0" name=""/>
        <dsp:cNvSpPr/>
      </dsp:nvSpPr>
      <dsp:spPr>
        <a:xfrm>
          <a:off x="6653620" y="3021503"/>
          <a:ext cx="2037480" cy="2037480"/>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Recs</a:t>
          </a:r>
        </a:p>
        <a:p>
          <a:pPr marL="228600" lvl="1" indent="-228600" algn="l" defTabSz="1155700">
            <a:lnSpc>
              <a:spcPct val="90000"/>
            </a:lnSpc>
            <a:spcBef>
              <a:spcPct val="0"/>
            </a:spcBef>
            <a:spcAft>
              <a:spcPct val="15000"/>
            </a:spcAft>
            <a:buChar char="•"/>
          </a:pPr>
          <a:r>
            <a:rPr lang="en-US" sz="2600" kern="1200" dirty="0"/>
            <a:t>Risk Table</a:t>
          </a:r>
        </a:p>
        <a:p>
          <a:pPr marL="228600" lvl="1" indent="-228600" algn="l" defTabSz="1155700">
            <a:lnSpc>
              <a:spcPct val="90000"/>
            </a:lnSpc>
            <a:spcBef>
              <a:spcPct val="0"/>
            </a:spcBef>
            <a:spcAft>
              <a:spcPct val="15000"/>
            </a:spcAft>
            <a:buChar char="•"/>
          </a:pPr>
          <a:r>
            <a:rPr lang="en-US" sz="2600" kern="1200" dirty="0"/>
            <a:t>ABC/OFL</a:t>
          </a:r>
        </a:p>
        <a:p>
          <a:pPr marL="228600" lvl="1" indent="-228600" algn="l" defTabSz="1155700">
            <a:lnSpc>
              <a:spcPct val="90000"/>
            </a:lnSpc>
            <a:spcBef>
              <a:spcPct val="0"/>
            </a:spcBef>
            <a:spcAft>
              <a:spcPct val="15000"/>
            </a:spcAft>
            <a:buChar char="•"/>
          </a:pPr>
          <a:r>
            <a:rPr lang="en-US" sz="2600" kern="1200" dirty="0"/>
            <a:t>BRD</a:t>
          </a:r>
        </a:p>
      </dsp:txBody>
      <dsp:txXfrm>
        <a:off x="6713296" y="3081179"/>
        <a:ext cx="1918128" cy="19181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78F2D-946D-4722-BCF4-D4D16CF62D1F}">
      <dsp:nvSpPr>
        <dsp:cNvPr id="0" name=""/>
        <dsp:cNvSpPr/>
      </dsp:nvSpPr>
      <dsp:spPr>
        <a:xfrm>
          <a:off x="1712"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t" anchorCtr="1">
          <a:noAutofit/>
        </a:bodyPr>
        <a:lstStyle/>
        <a:p>
          <a:pPr marL="0" lvl="0" indent="0" algn="l" defTabSz="933450">
            <a:lnSpc>
              <a:spcPct val="90000"/>
            </a:lnSpc>
            <a:spcBef>
              <a:spcPct val="0"/>
            </a:spcBef>
            <a:spcAft>
              <a:spcPct val="35000"/>
            </a:spcAft>
            <a:buNone/>
          </a:pPr>
          <a:r>
            <a:rPr lang="en-US" sz="2100" b="1" kern="1200" dirty="0">
              <a:latin typeface="Arial" panose="020B0604020202020204" pitchFamily="34" charset="0"/>
              <a:cs typeface="Arial" panose="020B0604020202020204" pitchFamily="34" charset="0"/>
            </a:rPr>
            <a:t>Catch trends: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No red flags</a:t>
          </a:r>
        </a:p>
      </dsp:txBody>
      <dsp:txXfrm>
        <a:off x="1712" y="1584960"/>
        <a:ext cx="2665082" cy="1584960"/>
      </dsp:txXfrm>
    </dsp:sp>
    <dsp:sp modelId="{74EE1E78-E7C3-4401-BDD1-BDE843764F0B}">
      <dsp:nvSpPr>
        <dsp:cNvPr id="0" name=""/>
        <dsp:cNvSpPr/>
      </dsp:nvSpPr>
      <dsp:spPr>
        <a:xfrm>
          <a:off x="674514" y="237743"/>
          <a:ext cx="1319479" cy="1319479"/>
        </a:xfrm>
        <a:prstGeom prst="ellipse">
          <a:avLst/>
        </a:prstGeom>
        <a:blipFill>
          <a:blip xmlns:r="http://schemas.openxmlformats.org/officeDocument/2006/relationships" r:embed="rId1"/>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12DCB2F3-740A-4875-B497-8AC1849D2888}">
      <dsp:nvSpPr>
        <dsp:cNvPr id="0" name=""/>
        <dsp:cNvSpPr/>
      </dsp:nvSpPr>
      <dsp:spPr>
        <a:xfrm>
          <a:off x="2746748"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marL="0" lvl="0" indent="0" algn="l" defTabSz="1022350">
            <a:lnSpc>
              <a:spcPct val="90000"/>
            </a:lnSpc>
            <a:spcBef>
              <a:spcPct val="0"/>
            </a:spcBef>
            <a:spcAft>
              <a:spcPct val="35000"/>
            </a:spcAft>
            <a:buNone/>
          </a:pPr>
          <a:r>
            <a:rPr lang="en-US" sz="2300" b="1" kern="1200" dirty="0">
              <a:latin typeface="Arial" panose="020B0604020202020204" pitchFamily="34" charset="0"/>
              <a:cs typeface="Arial" panose="020B0604020202020204" pitchFamily="34" charset="0"/>
            </a:rPr>
            <a:t>Index trends: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General trend is a continued increase in adult population</a:t>
          </a:r>
        </a:p>
      </dsp:txBody>
      <dsp:txXfrm>
        <a:off x="2746748" y="1584960"/>
        <a:ext cx="2665082" cy="1584960"/>
      </dsp:txXfrm>
    </dsp:sp>
    <dsp:sp modelId="{957254D4-3AE7-4916-8D30-9BB9E300C228}">
      <dsp:nvSpPr>
        <dsp:cNvPr id="0" name=""/>
        <dsp:cNvSpPr/>
      </dsp:nvSpPr>
      <dsp:spPr>
        <a:xfrm>
          <a:off x="3419549" y="237743"/>
          <a:ext cx="1319479" cy="1319479"/>
        </a:xfrm>
        <a:prstGeom prst="ellipse">
          <a:avLst/>
        </a:prstGeom>
        <a:blipFill>
          <a:blip xmlns:r="http://schemas.openxmlformats.org/officeDocument/2006/relationships" r:embed="rId2"/>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4DDD4CA6-CBBD-401A-8F03-E704277851EB}">
      <dsp:nvSpPr>
        <dsp:cNvPr id="0" name=""/>
        <dsp:cNvSpPr/>
      </dsp:nvSpPr>
      <dsp:spPr>
        <a:xfrm>
          <a:off x="5491783" y="0"/>
          <a:ext cx="2665082" cy="3962400"/>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163576" numCol="1" spcCol="1270" anchor="t" anchorCtr="1">
          <a:noAutofit/>
        </a:bodyPr>
        <a:lstStyle/>
        <a:p>
          <a:pPr marL="0" lvl="0" indent="0" algn="l" defTabSz="1022350">
            <a:lnSpc>
              <a:spcPct val="90000"/>
            </a:lnSpc>
            <a:spcBef>
              <a:spcPct val="0"/>
            </a:spcBef>
            <a:spcAft>
              <a:spcPct val="35000"/>
            </a:spcAft>
            <a:buNone/>
          </a:pPr>
          <a:r>
            <a:rPr lang="en-US" sz="2300" b="1" kern="1200" dirty="0">
              <a:latin typeface="Arial" panose="020B0604020202020204" pitchFamily="34" charset="0"/>
              <a:cs typeface="Arial" panose="020B0604020202020204" pitchFamily="34" charset="0"/>
            </a:rPr>
            <a:t>Environmental trends:</a:t>
          </a:r>
        </a:p>
        <a:p>
          <a:pPr marL="171450" lvl="1" indent="-171450" algn="l" defTabSz="800100">
            <a:lnSpc>
              <a:spcPct val="90000"/>
            </a:lnSpc>
            <a:spcBef>
              <a:spcPct val="0"/>
            </a:spcBef>
            <a:spcAft>
              <a:spcPct val="15000"/>
            </a:spcAft>
            <a:buChar char="•"/>
          </a:pPr>
          <a:r>
            <a:rPr lang="en-US" sz="1800" b="0" kern="1200" dirty="0">
              <a:latin typeface="Arial" panose="020B0604020202020204" pitchFamily="34" charset="0"/>
              <a:cs typeface="Arial" panose="020B0604020202020204" pitchFamily="34" charset="0"/>
            </a:rPr>
            <a:t>2025 warmer than average, cod deeper</a:t>
          </a:r>
        </a:p>
      </dsp:txBody>
      <dsp:txXfrm>
        <a:off x="5491783" y="1584960"/>
        <a:ext cx="2665082" cy="1584960"/>
      </dsp:txXfrm>
    </dsp:sp>
    <dsp:sp modelId="{ED3A1100-76E9-446E-B2E3-A21449D7B572}">
      <dsp:nvSpPr>
        <dsp:cNvPr id="0" name=""/>
        <dsp:cNvSpPr/>
      </dsp:nvSpPr>
      <dsp:spPr>
        <a:xfrm>
          <a:off x="6164585" y="237743"/>
          <a:ext cx="1319479" cy="1319479"/>
        </a:xfrm>
        <a:prstGeom prst="ellipse">
          <a:avLst/>
        </a:prstGeom>
        <a:blipFill>
          <a:blip xmlns:r="http://schemas.openxmlformats.org/officeDocument/2006/relationships" r:embed="rId3"/>
          <a:stretch>
            <a:fillRect l="-20000" t="-8000" b="-9000"/>
          </a:stretch>
        </a:blipFill>
        <a:ln>
          <a:noFill/>
        </a:ln>
        <a:effectLst>
          <a:outerShdw blurRad="38100" dist="25400" dir="5400000" rotWithShape="0">
            <a:srgbClr val="000000">
              <a:alpha val="55000"/>
            </a:srgbClr>
          </a:outerShdw>
        </a:effectLst>
      </dsp:spPr>
      <dsp:style>
        <a:lnRef idx="0">
          <a:scrgbClr r="0" g="0" b="0"/>
        </a:lnRef>
        <a:fillRef idx="1">
          <a:scrgbClr r="0" g="0" b="0"/>
        </a:fillRef>
        <a:effectRef idx="2">
          <a:scrgbClr r="0" g="0" b="0"/>
        </a:effectRef>
        <a:fontRef idx="minor"/>
      </dsp:style>
    </dsp:sp>
    <dsp:sp modelId="{6BBF2E50-DAF2-4047-B6A5-2CA944EC28FC}">
      <dsp:nvSpPr>
        <dsp:cNvPr id="0" name=""/>
        <dsp:cNvSpPr/>
      </dsp:nvSpPr>
      <dsp:spPr>
        <a:xfrm>
          <a:off x="326343" y="3169919"/>
          <a:ext cx="7505892" cy="594360"/>
        </a:xfrm>
        <a:prstGeom prst="leftRightArrow">
          <a:avLst/>
        </a:prstGeom>
        <a:gradFill rotWithShape="0">
          <a:gsLst>
            <a:gs pos="0">
              <a:schemeClr val="accent1">
                <a:tint val="60000"/>
                <a:hueOff val="0"/>
                <a:satOff val="0"/>
                <a:lumOff val="0"/>
                <a:alphaOff val="0"/>
                <a:tint val="98000"/>
                <a:lumMod val="110000"/>
              </a:schemeClr>
            </a:gs>
            <a:gs pos="84000">
              <a:schemeClr val="accent1">
                <a:tint val="6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00AF9-1C8A-4C24-A792-5700FA27B6CA}">
      <dsp:nvSpPr>
        <dsp:cNvPr id="0" name=""/>
        <dsp:cNvSpPr/>
      </dsp:nvSpPr>
      <dsp:spPr>
        <a:xfrm>
          <a:off x="0" y="4362156"/>
          <a:ext cx="6322621" cy="954333"/>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Recommendations</a:t>
          </a:r>
        </a:p>
      </dsp:txBody>
      <dsp:txXfrm>
        <a:off x="0" y="4362156"/>
        <a:ext cx="6322621" cy="954333"/>
      </dsp:txXfrm>
    </dsp:sp>
    <dsp:sp modelId="{FD13F428-97C5-4752-B2A3-1218B6656552}">
      <dsp:nvSpPr>
        <dsp:cNvPr id="0" name=""/>
        <dsp:cNvSpPr/>
      </dsp:nvSpPr>
      <dsp:spPr>
        <a:xfrm rot="10800000">
          <a:off x="0" y="2908707"/>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Model 24.0 results</a:t>
          </a:r>
        </a:p>
      </dsp:txBody>
      <dsp:txXfrm rot="10800000">
        <a:off x="0" y="2908707"/>
        <a:ext cx="6322621" cy="953709"/>
      </dsp:txXfrm>
    </dsp:sp>
    <dsp:sp modelId="{20A11E9A-6B1C-4F16-9133-B7632DF9307E}">
      <dsp:nvSpPr>
        <dsp:cNvPr id="0" name=""/>
        <dsp:cNvSpPr/>
      </dsp:nvSpPr>
      <dsp:spPr>
        <a:xfrm rot="10800000">
          <a:off x="0" y="1455257"/>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Model diagnostics</a:t>
          </a:r>
        </a:p>
      </dsp:txBody>
      <dsp:txXfrm rot="10800000">
        <a:off x="0" y="1455257"/>
        <a:ext cx="6322621" cy="953709"/>
      </dsp:txXfrm>
    </dsp:sp>
    <dsp:sp modelId="{FE6BCFE6-EFF1-4EF7-9E7A-129D79069DFC}">
      <dsp:nvSpPr>
        <dsp:cNvPr id="0" name=""/>
        <dsp:cNvSpPr/>
      </dsp:nvSpPr>
      <dsp:spPr>
        <a:xfrm rot="10800000">
          <a:off x="0" y="1808"/>
          <a:ext cx="6322621" cy="1467764"/>
        </a:xfrm>
        <a:prstGeom prst="upArrowCallou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241808" tIns="241808" rIns="241808" bIns="241808" numCol="1" spcCol="1270" anchor="ctr" anchorCtr="0">
          <a:noAutofit/>
        </a:bodyPr>
        <a:lstStyle/>
        <a:p>
          <a:pPr marL="0" lvl="0" indent="0" algn="ctr" defTabSz="1511300">
            <a:lnSpc>
              <a:spcPct val="90000"/>
            </a:lnSpc>
            <a:spcBef>
              <a:spcPct val="0"/>
            </a:spcBef>
            <a:spcAft>
              <a:spcPct val="35000"/>
            </a:spcAft>
            <a:buNone/>
          </a:pPr>
          <a:r>
            <a:rPr lang="en-US" sz="3400" kern="1200" dirty="0"/>
            <a:t>Data fits</a:t>
          </a:r>
        </a:p>
      </dsp:txBody>
      <dsp:txXfrm rot="10800000">
        <a:off x="0" y="1808"/>
        <a:ext cx="6322621" cy="95370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1/21/2026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1/21/2026 7:08:20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1/21/2026 7:08:20 AM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1/21/2026 7:08:20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a:t>Stock name</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1/21/2026 7:08:20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1/21/2026 7:08:20 AM</a:t>
            </a:fld>
            <a:endParaRPr lang="en-US" dirty="0"/>
          </a:p>
        </p:txBody>
      </p:sp>
      <p:sp>
        <p:nvSpPr>
          <p:cNvPr id="4" name="Footer Placeholder 3"/>
          <p:cNvSpPr>
            <a:spLocks noGrp="1"/>
          </p:cNvSpPr>
          <p:nvPr>
            <p:ph type="ftr" sz="quarter" idx="11"/>
          </p:nvPr>
        </p:nvSpPr>
        <p:spPr/>
        <p:txBody>
          <a:bodyPr/>
          <a:lstStyle/>
          <a:p>
            <a:r>
              <a:rPr lang="en-US" dirty="0"/>
              <a:t>Stock name</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1/21/2026 7:08:20 AM</a:t>
            </a:fld>
            <a:endParaRPr lang="en-US" dirty="0"/>
          </a:p>
        </p:txBody>
      </p:sp>
      <p:sp>
        <p:nvSpPr>
          <p:cNvPr id="3" name="Footer Placeholder 2"/>
          <p:cNvSpPr>
            <a:spLocks noGrp="1"/>
          </p:cNvSpPr>
          <p:nvPr>
            <p:ph type="ftr" sz="quarter" idx="11"/>
          </p:nvPr>
        </p:nvSpPr>
        <p:spPr/>
        <p:txBody>
          <a:bodyPr/>
          <a:lstStyle/>
          <a:p>
            <a:r>
              <a:rPr lang="en-US" dirty="0"/>
              <a:t>Stock name</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1/21/2026 7:08:20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t>Stock name</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1/21/2026 7:08:20 AM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1/21/2026 7:08:20 AM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1/21/2026 7:08:20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a:t>Stock name</a:t>
            </a:r>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1/21/2026 7:08:20 AM</a:t>
            </a:fld>
            <a:endParaRPr lang="en-US" dirty="0"/>
          </a:p>
        </p:txBody>
      </p:sp>
      <p:sp>
        <p:nvSpPr>
          <p:cNvPr id="5" name="Footer Placeholder 4"/>
          <p:cNvSpPr>
            <a:spLocks noGrp="1"/>
          </p:cNvSpPr>
          <p:nvPr>
            <p:ph type="ftr" sz="quarter" idx="11"/>
          </p:nvPr>
        </p:nvSpPr>
        <p:spPr/>
        <p:txBody>
          <a:bodyPr/>
          <a:lstStyle/>
          <a:p>
            <a:r>
              <a:rPr lang="en-US" dirty="0"/>
              <a:t>Stock name</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1/21/2026 7:08:20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1/21/2026 7:08:20 AM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1/21/2026 7:08:20 AM</a:t>
            </a:fld>
            <a:endParaRPr lang="en-US" dirty="0"/>
          </a:p>
        </p:txBody>
      </p:sp>
      <p:sp>
        <p:nvSpPr>
          <p:cNvPr id="8" name="Footer Placeholder 7"/>
          <p:cNvSpPr>
            <a:spLocks noGrp="1"/>
          </p:cNvSpPr>
          <p:nvPr>
            <p:ph type="ftr" sz="quarter" idx="11"/>
          </p:nvPr>
        </p:nvSpPr>
        <p:spPr/>
        <p:txBody>
          <a:bodyPr/>
          <a:lstStyle/>
          <a:p>
            <a:r>
              <a:rPr lang="en-US" dirty="0"/>
              <a:t>Stock name</a:t>
            </a:r>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1/21/2026 7:08:20 AM</a:t>
            </a:fld>
            <a:endParaRPr lang="en-US" dirty="0"/>
          </a:p>
        </p:txBody>
      </p:sp>
      <p:sp>
        <p:nvSpPr>
          <p:cNvPr id="4" name="Footer Placeholder 3"/>
          <p:cNvSpPr>
            <a:spLocks noGrp="1"/>
          </p:cNvSpPr>
          <p:nvPr>
            <p:ph type="ftr" sz="quarter" idx="11"/>
          </p:nvPr>
        </p:nvSpPr>
        <p:spPr/>
        <p:txBody>
          <a:bodyPr/>
          <a:lstStyle/>
          <a:p>
            <a:r>
              <a:rPr lang="en-US" dirty="0"/>
              <a:t>Stock name</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1/21/2026 7:08:20 AM</a:t>
            </a:fld>
            <a:endParaRPr lang="en-US" dirty="0"/>
          </a:p>
        </p:txBody>
      </p:sp>
      <p:sp>
        <p:nvSpPr>
          <p:cNvPr id="3" name="Footer Placeholder 2"/>
          <p:cNvSpPr>
            <a:spLocks noGrp="1"/>
          </p:cNvSpPr>
          <p:nvPr>
            <p:ph type="ftr" sz="quarter" idx="11"/>
          </p:nvPr>
        </p:nvSpPr>
        <p:spPr/>
        <p:txBody>
          <a:bodyPr/>
          <a:lstStyle/>
          <a:p>
            <a:r>
              <a:rPr lang="en-US" dirty="0"/>
              <a:t>Stock name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1/21/2026 7:08:20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a:t>Stock name</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1/21/2026 7:08:20 AM</a:t>
            </a:fld>
            <a:endParaRPr lang="en-US" dirty="0"/>
          </a:p>
        </p:txBody>
      </p:sp>
      <p:sp>
        <p:nvSpPr>
          <p:cNvPr id="6" name="Footer Placeholder 5"/>
          <p:cNvSpPr>
            <a:spLocks noGrp="1"/>
          </p:cNvSpPr>
          <p:nvPr>
            <p:ph type="ftr" sz="quarter" idx="11"/>
          </p:nvPr>
        </p:nvSpPr>
        <p:spPr/>
        <p:txBody>
          <a:bodyPr/>
          <a:lstStyle/>
          <a:p>
            <a:r>
              <a:rPr lang="en-US" dirty="0"/>
              <a:t>Stock name</a:t>
            </a:r>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1/21/2026 7:08:20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a:t>Stock name</a:t>
            </a:r>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r-survey.r-forge.r-project.org/survey/" TargetMode="External"/><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4.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afsc-assessments.github.io/goapcod/2025_Assessment/January_Model/"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2.jpg"/><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a:t>Goa pacific cod</a:t>
            </a:r>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a:t>P. </a:t>
            </a:r>
            <a:r>
              <a:rPr lang="en-US" dirty="0" err="1"/>
              <a:t>hulson</a:t>
            </a:r>
            <a:r>
              <a:rPr lang="en-US" dirty="0"/>
              <a:t>, s. </a:t>
            </a:r>
            <a:r>
              <a:rPr lang="en-US" dirty="0" err="1"/>
              <a:t>barbeaux</a:t>
            </a:r>
            <a:r>
              <a:rPr lang="en-US" dirty="0"/>
              <a:t>, b. </a:t>
            </a:r>
            <a:r>
              <a:rPr lang="en-US" dirty="0" err="1"/>
              <a:t>ferriss</a:t>
            </a:r>
            <a:r>
              <a:rPr lang="en-US" dirty="0"/>
              <a:t>, k. </a:t>
            </a:r>
            <a:r>
              <a:rPr lang="en-US" dirty="0" err="1"/>
              <a:t>echave</a:t>
            </a:r>
            <a:r>
              <a:rPr lang="en-US" dirty="0"/>
              <a:t>, J. Nielsen, S. McDermott, b. laurel, a. </a:t>
            </a:r>
            <a:r>
              <a:rPr lang="en-US" dirty="0" err="1"/>
              <a:t>abookire</a:t>
            </a:r>
            <a:r>
              <a:rPr lang="en-US" dirty="0"/>
              <a:t>, Ingrid spies, and s. k. </a:t>
            </a:r>
            <a:r>
              <a:rPr lang="en-US" dirty="0" err="1"/>
              <a:t>shotwell</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a:solidFill>
                  <a:srgbClr val="D8D8D8"/>
                </a:solidFill>
                <a:latin typeface="Gill Sans"/>
                <a:ea typeface="Gill Sans"/>
                <a:cs typeface="Gill Sans"/>
                <a:sym typeface="Gill Sans"/>
              </a:rPr>
              <a:t>January 2026, Presentation to the 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22342" t="29179" r="57958" b="44074"/>
          <a:stretch/>
        </p:blipFill>
        <p:spPr>
          <a:xfrm rot="5400000">
            <a:off x="803188" y="4013144"/>
            <a:ext cx="1351008" cy="1375719"/>
          </a:xfrm>
          <a:prstGeom prst="rect">
            <a:avLst/>
          </a:prstGeom>
          <a:ln w="19050">
            <a:solidFill>
              <a:schemeClr val="accent1"/>
            </a:solidFill>
          </a:ln>
        </p:spPr>
      </p:pic>
    </p:spTree>
    <p:extLst>
      <p:ext uri="{BB962C8B-B14F-4D97-AF65-F5344CB8AC3E}">
        <p14:creationId xmlns:p14="http://schemas.microsoft.com/office/powerpoint/2010/main" val="3388156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5C9236-6969-4530-A260-1B0B3E673A00}"/>
              </a:ext>
            </a:extLst>
          </p:cNvPr>
          <p:cNvPicPr>
            <a:picLocks noChangeAspect="1"/>
          </p:cNvPicPr>
          <p:nvPr/>
        </p:nvPicPr>
        <p:blipFill>
          <a:blip r:embed="rId2"/>
          <a:stretch>
            <a:fillRect/>
          </a:stretch>
        </p:blipFill>
        <p:spPr>
          <a:xfrm>
            <a:off x="104077" y="1759732"/>
            <a:ext cx="5049830" cy="4272933"/>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252274" y="4523828"/>
            <a:ext cx="926564" cy="544814"/>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+49.6%</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10</a:t>
            </a:fld>
            <a:endParaRPr lang="en-US" sz="1400" dirty="0"/>
          </a:p>
        </p:txBody>
      </p:sp>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561305" y="2774827"/>
            <a:ext cx="763974" cy="544814"/>
          </a:xfrm>
          <a:noFill/>
          <a:ln>
            <a:noFill/>
          </a:ln>
          <a:effectLst>
            <a:outerShdw blurRad="63500" sx="102000" sy="102000" algn="ctr" rotWithShape="0">
              <a:prstClr val="black">
                <a:alpha val="40000"/>
              </a:prstClr>
            </a:outerShdw>
          </a:effectLst>
        </p:spPr>
        <p:txBody>
          <a:bodyPr>
            <a:normAutofit/>
          </a:bodyPr>
          <a:lstStyle/>
          <a:p>
            <a:pPr marL="0" indent="0">
              <a:buNone/>
            </a:pPr>
            <a:r>
              <a:rPr lang="en-US" b="1" dirty="0">
                <a:solidFill>
                  <a:srgbClr val="C00000"/>
                </a:solidFill>
              </a:rPr>
              <a:t>-5%</a:t>
            </a:r>
          </a:p>
        </p:txBody>
      </p:sp>
      <p:pic>
        <p:nvPicPr>
          <p:cNvPr id="12" name="Picture 11">
            <a:extLst>
              <a:ext uri="{FF2B5EF4-FFF2-40B4-BE49-F238E27FC236}">
                <a16:creationId xmlns:a16="http://schemas.microsoft.com/office/drawing/2014/main" id="{42E7E54D-7A4D-4BF0-B4E6-44C1FEB7AF31}"/>
              </a:ext>
            </a:extLst>
          </p:cNvPr>
          <p:cNvPicPr/>
          <p:nvPr/>
        </p:nvPicPr>
        <p:blipFill rotWithShape="1">
          <a:blip r:embed="rId4" cstate="print">
            <a:extLst>
              <a:ext uri="{28A0092B-C50C-407E-A947-70E740481C1C}">
                <a14:useLocalDpi xmlns:a14="http://schemas.microsoft.com/office/drawing/2010/main" val="0"/>
              </a:ext>
            </a:extLst>
          </a:blip>
          <a:srcRect l="3693" t="-3186" r="14831" b="3186"/>
          <a:stretch/>
        </p:blipFill>
        <p:spPr bwMode="auto">
          <a:xfrm>
            <a:off x="5516667" y="3636818"/>
            <a:ext cx="3090252" cy="3113163"/>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1BB2A4FB-BA3E-4137-B776-0D1279796D32}"/>
              </a:ext>
            </a:extLst>
          </p:cNvPr>
          <p:cNvPicPr/>
          <p:nvPr/>
        </p:nvPicPr>
        <p:blipFill rotWithShape="1">
          <a:blip r:embed="rId5" cstate="print">
            <a:extLst>
              <a:ext uri="{28A0092B-C50C-407E-A947-70E740481C1C}">
                <a14:useLocalDpi xmlns:a14="http://schemas.microsoft.com/office/drawing/2010/main" val="0"/>
              </a:ext>
            </a:extLst>
          </a:blip>
          <a:srcRect l="6893" t="3983" r="6584" b="17316"/>
          <a:stretch/>
        </p:blipFill>
        <p:spPr bwMode="auto">
          <a:xfrm>
            <a:off x="5516667" y="1673353"/>
            <a:ext cx="3054277" cy="1963466"/>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09384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11</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581192" y="1620597"/>
            <a:ext cx="7989752" cy="4335539"/>
          </a:xfrm>
        </p:spPr>
        <p:txBody>
          <a:bodyPr>
            <a:normAutofit/>
          </a:bodyPr>
          <a:lstStyle/>
          <a:p>
            <a:r>
              <a:rPr lang="en-US" sz="2600" dirty="0"/>
              <a:t>Adding context to the survey results:</a:t>
            </a:r>
          </a:p>
          <a:p>
            <a:pPr marL="781200" lvl="1" indent="-457200">
              <a:buFont typeface="+mj-lt"/>
              <a:buAutoNum type="arabicPeriod"/>
            </a:pPr>
            <a:r>
              <a:rPr lang="en-US" sz="2600" dirty="0"/>
              <a:t>Why was there an observed decline in longline survey RPNs that is inconsistent with trawl survey abundance? </a:t>
            </a:r>
          </a:p>
          <a:p>
            <a:pPr marL="781200" lvl="1" indent="-457200">
              <a:buFont typeface="+mj-lt"/>
              <a:buAutoNum type="arabicPeriod"/>
            </a:pPr>
            <a:r>
              <a:rPr lang="en-US" sz="2600" dirty="0"/>
              <a:t>Was there an influence of the GOA bottom trawl survey </a:t>
            </a:r>
            <a:r>
              <a:rPr lang="en-US" sz="2600" dirty="0" err="1"/>
              <a:t>restratification</a:t>
            </a:r>
            <a:r>
              <a:rPr lang="en-US" sz="2600" dirty="0"/>
              <a:t> on 2025 results?</a:t>
            </a:r>
          </a:p>
          <a:p>
            <a:endParaRPr lang="en-US" sz="2600" dirty="0"/>
          </a:p>
        </p:txBody>
      </p:sp>
    </p:spTree>
    <p:extLst>
      <p:ext uri="{BB962C8B-B14F-4D97-AF65-F5344CB8AC3E}">
        <p14:creationId xmlns:p14="http://schemas.microsoft.com/office/powerpoint/2010/main" val="699833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12</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70568" y="364489"/>
            <a:ext cx="8224253" cy="3345981"/>
          </a:xfrm>
        </p:spPr>
        <p:txBody>
          <a:bodyPr>
            <a:normAutofit/>
          </a:bodyPr>
          <a:lstStyle/>
          <a:p>
            <a:pPr marL="457200" indent="-457200">
              <a:buFont typeface="+mj-lt"/>
              <a:buAutoNum type="arabicPeriod"/>
            </a:pPr>
            <a:r>
              <a:rPr lang="en-US" sz="2600" dirty="0"/>
              <a:t>Why was there an observed decline in longline survey RPNs? </a:t>
            </a:r>
            <a:endParaRPr lang="en-US" sz="1900" dirty="0"/>
          </a:p>
        </p:txBody>
      </p:sp>
      <p:pic>
        <p:nvPicPr>
          <p:cNvPr id="5" name="Picture 4">
            <a:extLst>
              <a:ext uri="{FF2B5EF4-FFF2-40B4-BE49-F238E27FC236}">
                <a16:creationId xmlns:a16="http://schemas.microsoft.com/office/drawing/2014/main" id="{BF21689F-BDEC-4C82-A79F-4ED358A16E3E}"/>
              </a:ext>
            </a:extLst>
          </p:cNvPr>
          <p:cNvPicPr>
            <a:picLocks noChangeAspect="1"/>
          </p:cNvPicPr>
          <p:nvPr/>
        </p:nvPicPr>
        <p:blipFill>
          <a:blip r:embed="rId3"/>
          <a:stretch>
            <a:fillRect/>
          </a:stretch>
        </p:blipFill>
        <p:spPr>
          <a:xfrm>
            <a:off x="686107" y="3466262"/>
            <a:ext cx="3309616" cy="2489874"/>
          </a:xfrm>
          <a:prstGeom prst="rect">
            <a:avLst/>
          </a:prstGeom>
          <a:noFill/>
          <a:ln>
            <a:noFill/>
          </a:ln>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C2503A02-C193-4506-8D3D-6D7BEFD93CF2}"/>
              </a:ext>
            </a:extLst>
          </p:cNvPr>
          <p:cNvPicPr>
            <a:picLocks noChangeAspect="1"/>
          </p:cNvPicPr>
          <p:nvPr/>
        </p:nvPicPr>
        <p:blipFill>
          <a:blip r:embed="rId4"/>
          <a:stretch>
            <a:fillRect/>
          </a:stretch>
        </p:blipFill>
        <p:spPr>
          <a:xfrm>
            <a:off x="5406594" y="2156355"/>
            <a:ext cx="3309616" cy="2474551"/>
          </a:xfrm>
          <a:prstGeom prst="rect">
            <a:avLst/>
          </a:prstGeom>
          <a:noFill/>
          <a:ln>
            <a:noFill/>
          </a:ln>
          <a:effectLst>
            <a:outerShdw blurRad="63500" sx="102000" sy="102000" algn="ctr" rotWithShape="0">
              <a:prstClr val="black">
                <a:alpha val="40000"/>
              </a:prstClr>
            </a:outerShdw>
          </a:effectLst>
        </p:spPr>
      </p:pic>
      <p:sp>
        <p:nvSpPr>
          <p:cNvPr id="9" name="Oval 8">
            <a:extLst>
              <a:ext uri="{FF2B5EF4-FFF2-40B4-BE49-F238E27FC236}">
                <a16:creationId xmlns:a16="http://schemas.microsoft.com/office/drawing/2014/main" id="{EC8C84AE-0CDE-4978-B815-5C3CD37F7706}"/>
              </a:ext>
            </a:extLst>
          </p:cNvPr>
          <p:cNvSpPr/>
          <p:nvPr/>
        </p:nvSpPr>
        <p:spPr>
          <a:xfrm>
            <a:off x="5606488" y="2335738"/>
            <a:ext cx="1134093" cy="11934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3138C979-1914-4013-A445-1A27C61FCEE2}"/>
              </a:ext>
            </a:extLst>
          </p:cNvPr>
          <p:cNvSpPr txBox="1">
            <a:spLocks/>
          </p:cNvSpPr>
          <p:nvPr/>
        </p:nvSpPr>
        <p:spPr>
          <a:xfrm>
            <a:off x="449178" y="4615307"/>
            <a:ext cx="8224253" cy="334598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600" dirty="0"/>
              <a:t>This decline in GOA-wide RPN due to EGOA</a:t>
            </a:r>
          </a:p>
        </p:txBody>
      </p:sp>
      <p:sp>
        <p:nvSpPr>
          <p:cNvPr id="11" name="Content Placeholder 2">
            <a:extLst>
              <a:ext uri="{FF2B5EF4-FFF2-40B4-BE49-F238E27FC236}">
                <a16:creationId xmlns:a16="http://schemas.microsoft.com/office/drawing/2014/main" id="{A023A169-079F-45C3-A2AB-2B0500D575BF}"/>
              </a:ext>
            </a:extLst>
          </p:cNvPr>
          <p:cNvSpPr txBox="1">
            <a:spLocks/>
          </p:cNvSpPr>
          <p:nvPr/>
        </p:nvSpPr>
        <p:spPr>
          <a:xfrm>
            <a:off x="628212" y="1224133"/>
            <a:ext cx="4726326" cy="334598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US" sz="2400" u="sng" dirty="0"/>
              <a:t>Not</a:t>
            </a:r>
            <a:r>
              <a:rPr lang="en-US" sz="2400" dirty="0"/>
              <a:t> due to dropping stations in survey redesign</a:t>
            </a:r>
            <a:endParaRPr lang="en-US" sz="2400" u="sng" dirty="0"/>
          </a:p>
        </p:txBody>
      </p:sp>
      <p:sp>
        <p:nvSpPr>
          <p:cNvPr id="12" name="Content Placeholder 2">
            <a:extLst>
              <a:ext uri="{FF2B5EF4-FFF2-40B4-BE49-F238E27FC236}">
                <a16:creationId xmlns:a16="http://schemas.microsoft.com/office/drawing/2014/main" id="{06FCF0D0-5029-467D-BB32-A350E6A33149}"/>
              </a:ext>
            </a:extLst>
          </p:cNvPr>
          <p:cNvSpPr txBox="1">
            <a:spLocks/>
          </p:cNvSpPr>
          <p:nvPr/>
        </p:nvSpPr>
        <p:spPr>
          <a:xfrm>
            <a:off x="3737407" y="3662273"/>
            <a:ext cx="5250517" cy="334598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US" sz="2400" dirty="0"/>
              <a:t>Subregion change since 2023: WGOA </a:t>
            </a:r>
            <a:r>
              <a:rPr lang="en-US" sz="2400" b="1" dirty="0">
                <a:solidFill>
                  <a:schemeClr val="accent6">
                    <a:lumMod val="50000"/>
                  </a:schemeClr>
                </a:solidFill>
              </a:rPr>
              <a:t>+40%</a:t>
            </a:r>
            <a:r>
              <a:rPr lang="en-US" sz="2400" dirty="0">
                <a:solidFill>
                  <a:schemeClr val="tx1"/>
                </a:solidFill>
              </a:rPr>
              <a:t>, </a:t>
            </a:r>
            <a:r>
              <a:rPr lang="en-US" sz="2400" dirty="0"/>
              <a:t>CGOA</a:t>
            </a:r>
            <a:r>
              <a:rPr lang="en-US" sz="2400" dirty="0">
                <a:solidFill>
                  <a:schemeClr val="tx1"/>
                </a:solidFill>
              </a:rPr>
              <a:t> </a:t>
            </a:r>
            <a:r>
              <a:rPr lang="en-US" sz="2400" b="1" dirty="0">
                <a:solidFill>
                  <a:schemeClr val="accent6">
                    <a:lumMod val="50000"/>
                  </a:schemeClr>
                </a:solidFill>
              </a:rPr>
              <a:t>+4.8%</a:t>
            </a:r>
            <a:r>
              <a:rPr lang="en-US" sz="2400" dirty="0">
                <a:solidFill>
                  <a:schemeClr val="tx1"/>
                </a:solidFill>
              </a:rPr>
              <a:t>, </a:t>
            </a:r>
            <a:r>
              <a:rPr lang="en-US" sz="2400" dirty="0"/>
              <a:t>EGOA</a:t>
            </a:r>
            <a:r>
              <a:rPr lang="en-US" sz="2400" dirty="0">
                <a:solidFill>
                  <a:schemeClr val="tx1"/>
                </a:solidFill>
              </a:rPr>
              <a:t> </a:t>
            </a:r>
            <a:r>
              <a:rPr lang="en-US" sz="2400" b="1" dirty="0">
                <a:solidFill>
                  <a:srgbClr val="C00000"/>
                </a:solidFill>
              </a:rPr>
              <a:t>-23.6%</a:t>
            </a:r>
          </a:p>
        </p:txBody>
      </p:sp>
    </p:spTree>
    <p:extLst>
      <p:ext uri="{BB962C8B-B14F-4D97-AF65-F5344CB8AC3E}">
        <p14:creationId xmlns:p14="http://schemas.microsoft.com/office/powerpoint/2010/main" val="2797363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13</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49178" y="1317523"/>
            <a:ext cx="8224253" cy="5146725"/>
          </a:xfrm>
        </p:spPr>
        <p:txBody>
          <a:bodyPr>
            <a:normAutofit/>
          </a:bodyPr>
          <a:lstStyle/>
          <a:p>
            <a:pPr marL="457200" indent="-457200">
              <a:buFont typeface="+mj-lt"/>
              <a:buAutoNum type="arabicPeriod"/>
            </a:pPr>
            <a:r>
              <a:rPr lang="en-US" sz="2600" dirty="0"/>
              <a:t>Why was there an observed decline in longline survey RPNs? </a:t>
            </a:r>
          </a:p>
          <a:p>
            <a:pPr lvl="1"/>
            <a:r>
              <a:rPr lang="en-US" sz="2400" dirty="0"/>
              <a:t>RPN calculation reminder: mean catch per hook (across skates within a strata) multiplied by stratum area size (stratum are 150m and deeper)</a:t>
            </a:r>
          </a:p>
          <a:p>
            <a:pPr lvl="1"/>
            <a:r>
              <a:rPr lang="en-US" sz="2400" dirty="0"/>
              <a:t>Drilling down into EGOA:</a:t>
            </a:r>
          </a:p>
          <a:p>
            <a:pPr lvl="2"/>
            <a:r>
              <a:rPr lang="en-US" sz="2100" dirty="0"/>
              <a:t>Why is the EGOA RPN so large in comparison to WGOA and CGOA?</a:t>
            </a:r>
          </a:p>
          <a:p>
            <a:pPr lvl="2"/>
            <a:r>
              <a:rPr lang="en-US" sz="2100" dirty="0"/>
              <a:t>What was the reason for the EGOA RPN decline?</a:t>
            </a:r>
          </a:p>
        </p:txBody>
      </p:sp>
    </p:spTree>
    <p:extLst>
      <p:ext uri="{BB962C8B-B14F-4D97-AF65-F5344CB8AC3E}">
        <p14:creationId xmlns:p14="http://schemas.microsoft.com/office/powerpoint/2010/main" val="106881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49178" y="1317523"/>
            <a:ext cx="8224253" cy="5146725"/>
          </a:xfrm>
        </p:spPr>
        <p:txBody>
          <a:bodyPr>
            <a:normAutofit/>
          </a:bodyPr>
          <a:lstStyle/>
          <a:p>
            <a:r>
              <a:rPr lang="en-US" sz="2600" dirty="0"/>
              <a:t>Drilling down into EGOA RPN: Why so large?</a:t>
            </a:r>
          </a:p>
          <a:p>
            <a:pPr lvl="1"/>
            <a:r>
              <a:rPr lang="en-US" sz="2400" dirty="0"/>
              <a:t>Since 2020 77% of cod in RPN index caught in 151-200m stratum (remainder caught in 201-300m stratum; </a:t>
            </a:r>
            <a:r>
              <a:rPr lang="en-US" sz="2400" i="1" dirty="0"/>
              <a:t>note:</a:t>
            </a:r>
            <a:r>
              <a:rPr lang="en-US" sz="2400" dirty="0"/>
              <a:t> 1.3x more cod caught in 101-150m compared to 151-200m)</a:t>
            </a:r>
          </a:p>
          <a:p>
            <a:pPr lvl="1"/>
            <a:r>
              <a:rPr lang="en-US" sz="2400" dirty="0"/>
              <a:t>Area size for 151-200m in EGOA 4x larger than WGOA and 3x larger than CGOA</a:t>
            </a:r>
          </a:p>
          <a:p>
            <a:pPr lvl="1"/>
            <a:r>
              <a:rPr lang="en-US" sz="2400" dirty="0"/>
              <a:t>Large area size has downstream effect on RPN resulting in &gt;33% of GOA RPN within EGOA across time-series (</a:t>
            </a:r>
            <a:r>
              <a:rPr lang="en-US" sz="2400" i="1" dirty="0"/>
              <a:t>AFSC bottom trawl survey observes &lt;5% of cod abundance in EGOA</a:t>
            </a:r>
            <a:r>
              <a:rPr lang="en-US" sz="2400" dirty="0"/>
              <a:t>)</a:t>
            </a:r>
          </a:p>
        </p:txBody>
      </p:sp>
    </p:spTree>
    <p:extLst>
      <p:ext uri="{BB962C8B-B14F-4D97-AF65-F5344CB8AC3E}">
        <p14:creationId xmlns:p14="http://schemas.microsoft.com/office/powerpoint/2010/main" val="2403460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49179" y="1417053"/>
            <a:ext cx="5179528" cy="3309463"/>
          </a:xfrm>
        </p:spPr>
        <p:txBody>
          <a:bodyPr>
            <a:normAutofit/>
          </a:bodyPr>
          <a:lstStyle/>
          <a:p>
            <a:r>
              <a:rPr lang="en-US" sz="2600" dirty="0"/>
              <a:t>Drilling down into EGOA:</a:t>
            </a:r>
          </a:p>
          <a:p>
            <a:pPr lvl="1"/>
            <a:r>
              <a:rPr lang="en-US" sz="2400" dirty="0"/>
              <a:t>Compared to 2023, only one station’s catch of cod declined</a:t>
            </a:r>
          </a:p>
          <a:p>
            <a:pPr lvl="1"/>
            <a:r>
              <a:rPr lang="en-US" sz="2400" dirty="0"/>
              <a:t>#90: 2023 catch largest since 1993, 6.5x larger than avg since 2000</a:t>
            </a:r>
          </a:p>
          <a:p>
            <a:pPr lvl="1"/>
            <a:endParaRPr lang="en-US" sz="2400" dirty="0"/>
          </a:p>
        </p:txBody>
      </p:sp>
      <p:pic>
        <p:nvPicPr>
          <p:cNvPr id="8" name="Picture 7">
            <a:extLst>
              <a:ext uri="{FF2B5EF4-FFF2-40B4-BE49-F238E27FC236}">
                <a16:creationId xmlns:a16="http://schemas.microsoft.com/office/drawing/2014/main" id="{310C3629-81CA-4D4D-9E65-6E44AC188787}"/>
              </a:ext>
            </a:extLst>
          </p:cNvPr>
          <p:cNvPicPr/>
          <p:nvPr/>
        </p:nvPicPr>
        <p:blipFill rotWithShape="1">
          <a:blip r:embed="rId3" cstate="print">
            <a:extLst>
              <a:ext uri="{28A0092B-C50C-407E-A947-70E740481C1C}">
                <a14:useLocalDpi xmlns:a14="http://schemas.microsoft.com/office/drawing/2010/main" val="0"/>
              </a:ext>
            </a:extLst>
          </a:blip>
          <a:srcRect l="6893" t="3983" r="6584" b="17316"/>
          <a:stretch/>
        </p:blipFill>
        <p:spPr bwMode="auto">
          <a:xfrm>
            <a:off x="5561678" y="1618746"/>
            <a:ext cx="3133143" cy="2653818"/>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2" name="Oval 1">
            <a:extLst>
              <a:ext uri="{FF2B5EF4-FFF2-40B4-BE49-F238E27FC236}">
                <a16:creationId xmlns:a16="http://schemas.microsoft.com/office/drawing/2014/main" id="{5BD3285A-F7FE-4835-A89E-D1CA1CFC1F93}"/>
              </a:ext>
            </a:extLst>
          </p:cNvPr>
          <p:cNvSpPr/>
          <p:nvPr/>
        </p:nvSpPr>
        <p:spPr>
          <a:xfrm>
            <a:off x="7363533" y="2531320"/>
            <a:ext cx="255319" cy="38594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9CF80606-E2F5-4DD7-8E8A-B2D4740381E9}"/>
              </a:ext>
            </a:extLst>
          </p:cNvPr>
          <p:cNvSpPr txBox="1">
            <a:spLocks/>
          </p:cNvSpPr>
          <p:nvPr/>
        </p:nvSpPr>
        <p:spPr>
          <a:xfrm>
            <a:off x="449179" y="3055024"/>
            <a:ext cx="7725557" cy="536686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600" b="1" dirty="0"/>
              <a:t>Bottom line</a:t>
            </a:r>
            <a:r>
              <a:rPr lang="en-US" sz="2600" dirty="0"/>
              <a:t>: a single station from a subregion with disproportionate area size drove the decline in the RPN index</a:t>
            </a:r>
          </a:p>
          <a:p>
            <a:pPr lvl="1"/>
            <a:r>
              <a:rPr lang="en-US" sz="2400" dirty="0"/>
              <a:t>The RPN index is </a:t>
            </a:r>
            <a:r>
              <a:rPr lang="en-US" sz="2400" i="1" u="sng" dirty="0"/>
              <a:t>not wrong</a:t>
            </a:r>
            <a:r>
              <a:rPr lang="en-US" sz="2400" dirty="0"/>
              <a:t>, this is a result of the particular stratums we use for this index (which were originally designed with sablefish in mind)</a:t>
            </a:r>
          </a:p>
          <a:p>
            <a:pPr lvl="1"/>
            <a:endParaRPr lang="en-US" sz="2400" dirty="0"/>
          </a:p>
        </p:txBody>
      </p:sp>
    </p:spTree>
    <p:extLst>
      <p:ext uri="{BB962C8B-B14F-4D97-AF65-F5344CB8AC3E}">
        <p14:creationId xmlns:p14="http://schemas.microsoft.com/office/powerpoint/2010/main" val="1419559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280229" y="-644910"/>
            <a:ext cx="4783538" cy="8394192"/>
          </a:xfrm>
        </p:spPr>
        <p:txBody>
          <a:bodyPr vert="horz" lIns="91440" tIns="45720" rIns="91440" bIns="45720" rtlCol="0" anchor="ctr">
            <a:normAutofit/>
          </a:bodyPr>
          <a:lstStyle/>
          <a:p>
            <a:r>
              <a:rPr lang="en-US" sz="2600" dirty="0"/>
              <a:t>Taking out area size effect and looking at numbers CPUE:</a:t>
            </a:r>
          </a:p>
          <a:p>
            <a:pPr lvl="1"/>
            <a:r>
              <a:rPr lang="en-US" sz="2400" dirty="0"/>
              <a:t>While 5% decrease in RPN index GOA-wide, numbers CPUE increased by more than 7% (even when still including station 90)</a:t>
            </a:r>
          </a:p>
        </p:txBody>
      </p:sp>
      <p:grpSp>
        <p:nvGrpSpPr>
          <p:cNvPr id="2" name="Group 1">
            <a:extLst>
              <a:ext uri="{FF2B5EF4-FFF2-40B4-BE49-F238E27FC236}">
                <a16:creationId xmlns:a16="http://schemas.microsoft.com/office/drawing/2014/main" id="{84DF0469-BFEB-4C07-8BB8-3F2347153D8B}"/>
              </a:ext>
            </a:extLst>
          </p:cNvPr>
          <p:cNvGrpSpPr/>
          <p:nvPr/>
        </p:nvGrpSpPr>
        <p:grpSpPr>
          <a:xfrm>
            <a:off x="5115066" y="1695683"/>
            <a:ext cx="3901446" cy="3981822"/>
            <a:chOff x="5115066" y="1874784"/>
            <a:chExt cx="3901446" cy="3981822"/>
          </a:xfrm>
        </p:grpSpPr>
        <p:pic>
          <p:nvPicPr>
            <p:cNvPr id="11" name="Picture 10">
              <a:extLst>
                <a:ext uri="{FF2B5EF4-FFF2-40B4-BE49-F238E27FC236}">
                  <a16:creationId xmlns:a16="http://schemas.microsoft.com/office/drawing/2014/main" id="{A6ED732A-0BD7-4212-A7BC-9BB5C9E78F1E}"/>
                </a:ext>
              </a:extLst>
            </p:cNvPr>
            <p:cNvPicPr>
              <a:picLocks noChangeAspect="1"/>
            </p:cNvPicPr>
            <p:nvPr/>
          </p:nvPicPr>
          <p:blipFill>
            <a:blip r:embed="rId3"/>
            <a:stretch>
              <a:fillRect/>
            </a:stretch>
          </p:blipFill>
          <p:spPr>
            <a:xfrm>
              <a:off x="5115066" y="1874784"/>
              <a:ext cx="3697406" cy="3981822"/>
            </a:xfrm>
            <a:prstGeom prst="rect">
              <a:avLst/>
            </a:prstGeom>
            <a:noFill/>
            <a:ln>
              <a:noFill/>
            </a:ln>
            <a:effectLst>
              <a:outerShdw blurRad="63500" sx="102000" sy="102000" algn="ctr" rotWithShape="0">
                <a:prstClr val="black">
                  <a:alpha val="40000"/>
                </a:prstClr>
              </a:outerShdw>
            </a:effectLst>
          </p:spPr>
        </p:pic>
        <p:sp>
          <p:nvSpPr>
            <p:cNvPr id="13" name="Content Placeholder 1">
              <a:extLst>
                <a:ext uri="{FF2B5EF4-FFF2-40B4-BE49-F238E27FC236}">
                  <a16:creationId xmlns:a16="http://schemas.microsoft.com/office/drawing/2014/main" id="{D806BF8C-E52A-4B5F-A69F-E51B370B10ED}"/>
                </a:ext>
              </a:extLst>
            </p:cNvPr>
            <p:cNvSpPr txBox="1">
              <a:spLocks/>
            </p:cNvSpPr>
            <p:nvPr/>
          </p:nvSpPr>
          <p:spPr>
            <a:xfrm>
              <a:off x="8252538" y="4743387"/>
              <a:ext cx="763974" cy="54481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solidFill>
                    <a:srgbClr val="C00000"/>
                  </a:solidFill>
                </a:rPr>
                <a:t>-5%</a:t>
              </a:r>
            </a:p>
          </p:txBody>
        </p:sp>
        <p:sp>
          <p:nvSpPr>
            <p:cNvPr id="14" name="Content Placeholder 1">
              <a:extLst>
                <a:ext uri="{FF2B5EF4-FFF2-40B4-BE49-F238E27FC236}">
                  <a16:creationId xmlns:a16="http://schemas.microsoft.com/office/drawing/2014/main" id="{76F3F0A6-403B-4FC1-A8AC-8346F2DA3851}"/>
                </a:ext>
              </a:extLst>
            </p:cNvPr>
            <p:cNvSpPr txBox="1">
              <a:spLocks/>
            </p:cNvSpPr>
            <p:nvPr/>
          </p:nvSpPr>
          <p:spPr>
            <a:xfrm>
              <a:off x="8003559" y="2900103"/>
              <a:ext cx="926564" cy="544814"/>
            </a:xfrm>
            <a:prstGeom prst="rect">
              <a:avLst/>
            </a:prstGeo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dirty="0">
                  <a:solidFill>
                    <a:schemeClr val="accent6">
                      <a:lumMod val="75000"/>
                    </a:schemeClr>
                  </a:solidFill>
                </a:rPr>
                <a:t>+7.4%</a:t>
              </a:r>
            </a:p>
          </p:txBody>
        </p:sp>
      </p:grpSp>
    </p:spTree>
    <p:extLst>
      <p:ext uri="{BB962C8B-B14F-4D97-AF65-F5344CB8AC3E}">
        <p14:creationId xmlns:p14="http://schemas.microsoft.com/office/powerpoint/2010/main" val="4049600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70567" y="214626"/>
            <a:ext cx="3607657" cy="8394192"/>
          </a:xfrm>
        </p:spPr>
        <p:txBody>
          <a:bodyPr vert="horz" lIns="91440" tIns="45720" rIns="91440" bIns="45720" rtlCol="0" anchor="ctr">
            <a:normAutofit/>
          </a:bodyPr>
          <a:lstStyle/>
          <a:p>
            <a:r>
              <a:rPr lang="en-US" sz="2600" dirty="0"/>
              <a:t>Prior to next full assessment we will be reevaluating how AFSC longline survey RPN index computed</a:t>
            </a:r>
          </a:p>
          <a:p>
            <a:r>
              <a:rPr lang="en-US" sz="2600" dirty="0"/>
              <a:t>Update assessment: did </a:t>
            </a:r>
            <a:r>
              <a:rPr lang="en-US" sz="2600" b="1" u="sng" dirty="0"/>
              <a:t>not</a:t>
            </a:r>
            <a:r>
              <a:rPr lang="en-US" sz="2600" dirty="0"/>
              <a:t> change the index used in the model</a:t>
            </a:r>
          </a:p>
          <a:p>
            <a:pPr lvl="1"/>
            <a:endParaRPr lang="en-US" sz="2100" dirty="0"/>
          </a:p>
          <a:p>
            <a:pPr lvl="1"/>
            <a:endParaRPr lang="en-US" sz="2100" dirty="0"/>
          </a:p>
        </p:txBody>
      </p:sp>
      <p:pic>
        <p:nvPicPr>
          <p:cNvPr id="5" name="Picture 4">
            <a:extLst>
              <a:ext uri="{FF2B5EF4-FFF2-40B4-BE49-F238E27FC236}">
                <a16:creationId xmlns:a16="http://schemas.microsoft.com/office/drawing/2014/main" id="{A6709151-24DD-42F0-AE47-B81663DBA5D6}"/>
              </a:ext>
            </a:extLst>
          </p:cNvPr>
          <p:cNvPicPr>
            <a:picLocks noChangeAspect="1"/>
          </p:cNvPicPr>
          <p:nvPr/>
        </p:nvPicPr>
        <p:blipFill>
          <a:blip r:embed="rId3"/>
          <a:stretch>
            <a:fillRect/>
          </a:stretch>
        </p:blipFill>
        <p:spPr>
          <a:xfrm>
            <a:off x="4314253" y="2035861"/>
            <a:ext cx="4401955" cy="330146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1297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18</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49178" y="1432760"/>
            <a:ext cx="8224253" cy="4820987"/>
          </a:xfrm>
        </p:spPr>
        <p:txBody>
          <a:bodyPr>
            <a:normAutofit lnSpcReduction="10000"/>
          </a:bodyPr>
          <a:lstStyle/>
          <a:p>
            <a:pPr marL="514350" indent="-514350">
              <a:buFont typeface="+mj-lt"/>
              <a:buAutoNum type="arabicPeriod" startAt="2"/>
            </a:pPr>
            <a:r>
              <a:rPr lang="en-US" sz="2600" dirty="0"/>
              <a:t>Was there an influence of the GOA bottom trawl survey </a:t>
            </a:r>
            <a:r>
              <a:rPr lang="en-US" sz="2600" dirty="0" err="1"/>
              <a:t>restratification</a:t>
            </a:r>
            <a:r>
              <a:rPr lang="en-US" sz="2600" dirty="0"/>
              <a:t> on 2025 results?</a:t>
            </a:r>
          </a:p>
          <a:p>
            <a:pPr lvl="1"/>
            <a:r>
              <a:rPr lang="en-US" sz="2400" dirty="0"/>
              <a:t>Reminder: over the years PT/SSC has reviewed several presentations leading up to application in 2025 of GOA survey redesign, design has been extensively simulation tested</a:t>
            </a:r>
          </a:p>
          <a:p>
            <a:pPr lvl="1"/>
            <a:r>
              <a:rPr lang="en-US" sz="2400" dirty="0"/>
              <a:t>Final piece: using real data, what would happen if historical data collected following new survey design?</a:t>
            </a:r>
          </a:p>
          <a:p>
            <a:pPr lvl="1"/>
            <a:r>
              <a:rPr lang="en-US" sz="2400" dirty="0"/>
              <a:t>Appendix 2.2: with GAP (Zack </a:t>
            </a:r>
            <a:r>
              <a:rPr lang="en-US" sz="2400" dirty="0" err="1"/>
              <a:t>Oyafuso</a:t>
            </a:r>
            <a:r>
              <a:rPr lang="en-US" sz="2400" dirty="0"/>
              <a:t> and Stan </a:t>
            </a:r>
            <a:r>
              <a:rPr lang="en-US" sz="2400" dirty="0" err="1"/>
              <a:t>Kotwicki</a:t>
            </a:r>
            <a:r>
              <a:rPr lang="en-US" sz="2400" dirty="0"/>
              <a:t>) performed analysis in which historical stations were post-stratified into 2025 strata for GOA cod</a:t>
            </a:r>
          </a:p>
        </p:txBody>
      </p:sp>
    </p:spTree>
    <p:extLst>
      <p:ext uri="{BB962C8B-B14F-4D97-AF65-F5344CB8AC3E}">
        <p14:creationId xmlns:p14="http://schemas.microsoft.com/office/powerpoint/2010/main" val="359487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19</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49178" y="1820908"/>
            <a:ext cx="8224253" cy="4820987"/>
          </a:xfrm>
        </p:spPr>
        <p:txBody>
          <a:bodyPr>
            <a:normAutofit/>
          </a:bodyPr>
          <a:lstStyle/>
          <a:p>
            <a:r>
              <a:rPr lang="en-US" sz="2600" dirty="0"/>
              <a:t>Using real data, what would happen if historical data collected following new survey design?</a:t>
            </a:r>
          </a:p>
          <a:p>
            <a:pPr lvl="1"/>
            <a:r>
              <a:rPr lang="en-US" sz="2400" dirty="0"/>
              <a:t>Not a straight-forward question, main problem to overcome is that historical stations were chosen within a grid cell with selection probabilities based on old strata</a:t>
            </a:r>
          </a:p>
          <a:p>
            <a:pPr lvl="1"/>
            <a:r>
              <a:rPr lang="en-US" sz="2400" dirty="0"/>
              <a:t>Thought experiment: if we are selecting 10 grid cells randomly within a strata that has 100 grid cells, each grid cell has 1/10 chance of being selected, or, a 0.1 selection probability</a:t>
            </a:r>
            <a:endParaRPr lang="en-US" sz="2100" dirty="0"/>
          </a:p>
          <a:p>
            <a:pPr marL="972900" lvl="2" indent="-342900">
              <a:buFont typeface="+mj-lt"/>
              <a:buAutoNum type="arabicPeriod"/>
            </a:pPr>
            <a:endParaRPr lang="en-US" sz="1700" dirty="0"/>
          </a:p>
          <a:p>
            <a:pPr lvl="1"/>
            <a:endParaRPr lang="en-US" sz="1900" dirty="0"/>
          </a:p>
        </p:txBody>
      </p:sp>
    </p:spTree>
    <p:extLst>
      <p:ext uri="{BB962C8B-B14F-4D97-AF65-F5344CB8AC3E}">
        <p14:creationId xmlns:p14="http://schemas.microsoft.com/office/powerpoint/2010/main" val="3988493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lstStyle/>
          <a:p>
            <a:pPr algn="ctr"/>
            <a:r>
              <a:rPr lang="en-US" dirty="0"/>
              <a:t>Assessment overview</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600" dirty="0"/>
              <a:t>BLUF:</a:t>
            </a:r>
          </a:p>
          <a:p>
            <a:pPr lvl="1"/>
            <a:r>
              <a:rPr lang="en-US" sz="2600" dirty="0"/>
              <a:t>GOA Pacific cod: Tier 3b</a:t>
            </a:r>
          </a:p>
          <a:p>
            <a:pPr lvl="1"/>
            <a:r>
              <a:rPr lang="en-US" sz="2600" dirty="0"/>
              <a:t>2025 estimated spawning biomass to be at </a:t>
            </a:r>
            <a:r>
              <a:rPr lang="en-US" sz="2600" i="1" dirty="0"/>
              <a:t>B</a:t>
            </a:r>
            <a:r>
              <a:rPr lang="en-US" sz="2600" i="1" baseline="-25000" dirty="0"/>
              <a:t>34.3%</a:t>
            </a:r>
            <a:r>
              <a:rPr lang="en-US" sz="2600" dirty="0"/>
              <a:t>, projected in 2026 to be at </a:t>
            </a:r>
            <a:r>
              <a:rPr lang="en-US" sz="2600" i="1" dirty="0"/>
              <a:t>B</a:t>
            </a:r>
            <a:r>
              <a:rPr lang="en-US" sz="2600" i="1" baseline="-25000" dirty="0"/>
              <a:t>33.1%</a:t>
            </a:r>
            <a:endParaRPr lang="en-US" sz="2600" i="1" dirty="0"/>
          </a:p>
          <a:p>
            <a:pPr lvl="1"/>
            <a:r>
              <a:rPr lang="en-US" sz="2600" dirty="0"/>
              <a:t>2026 recommended ABC is a 29% increase from 2025 ABC</a:t>
            </a:r>
          </a:p>
          <a:p>
            <a:pPr lvl="1"/>
            <a:r>
              <a:rPr lang="en-US" sz="2600" dirty="0"/>
              <a:t>Do not recommend reduction from maximum ABC</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20</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49178" y="1820908"/>
            <a:ext cx="8224253" cy="4820987"/>
          </a:xfrm>
        </p:spPr>
        <p:txBody>
          <a:bodyPr>
            <a:normAutofit/>
          </a:bodyPr>
          <a:lstStyle/>
          <a:p>
            <a:r>
              <a:rPr lang="en-US" sz="2600" dirty="0"/>
              <a:t>Thinking about one of those selected grid cells in the original design, under </a:t>
            </a:r>
            <a:r>
              <a:rPr lang="en-US" sz="2600" dirty="0" err="1"/>
              <a:t>restratification</a:t>
            </a:r>
            <a:r>
              <a:rPr lang="en-US" sz="2600" dirty="0"/>
              <a:t> it may find itself in a strata that has 150 grid cells. Under the new design the selection probability would be different than the original 0.1</a:t>
            </a:r>
          </a:p>
          <a:p>
            <a:r>
              <a:rPr lang="en-US" sz="2600" dirty="0"/>
              <a:t>Upon post-stratification within new strata, before you calculate design-based indices, you must re-weight to account for the new selection probabilities, otherwise you will introduce bias</a:t>
            </a:r>
            <a:endParaRPr lang="en-US" sz="1900" dirty="0"/>
          </a:p>
          <a:p>
            <a:pPr lvl="1"/>
            <a:endParaRPr lang="en-US" sz="1900" dirty="0"/>
          </a:p>
        </p:txBody>
      </p:sp>
    </p:spTree>
    <p:extLst>
      <p:ext uri="{BB962C8B-B14F-4D97-AF65-F5344CB8AC3E}">
        <p14:creationId xmlns:p14="http://schemas.microsoft.com/office/powerpoint/2010/main" val="3195366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21</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459873" y="1417053"/>
            <a:ext cx="8224253" cy="5343447"/>
          </a:xfrm>
        </p:spPr>
        <p:txBody>
          <a:bodyPr>
            <a:normAutofit/>
          </a:bodyPr>
          <a:lstStyle/>
          <a:p>
            <a:r>
              <a:rPr lang="en-US" sz="2600" dirty="0"/>
              <a:t>Using real data, what would happen if historical data collected following new survey design?</a:t>
            </a:r>
          </a:p>
          <a:p>
            <a:pPr lvl="1"/>
            <a:r>
              <a:rPr lang="en-US" sz="2400" dirty="0"/>
              <a:t>Utilized </a:t>
            </a:r>
            <a:r>
              <a:rPr lang="en-US" sz="2400" dirty="0">
                <a:hlinkClick r:id="rId3"/>
              </a:rPr>
              <a:t>survey</a:t>
            </a:r>
            <a:r>
              <a:rPr lang="en-US" sz="2400" dirty="0"/>
              <a:t> R-package “Analysis of complex survey samples”</a:t>
            </a:r>
          </a:p>
          <a:p>
            <a:pPr lvl="1"/>
            <a:r>
              <a:rPr lang="en-US" sz="2400" dirty="0"/>
              <a:t>survey::</a:t>
            </a:r>
            <a:r>
              <a:rPr lang="en-US" sz="2400" dirty="0" err="1"/>
              <a:t>postStratify</a:t>
            </a:r>
            <a:r>
              <a:rPr lang="en-US" sz="2400" dirty="0"/>
              <a:t>() function follows Rao et al (2002 – analyzing survey data using poststratification) with variance estimates following Valliant (1993)</a:t>
            </a:r>
          </a:p>
          <a:p>
            <a:pPr lvl="1"/>
            <a:r>
              <a:rPr lang="en-US" sz="2400" dirty="0"/>
              <a:t>Steps taken in analysis:</a:t>
            </a:r>
          </a:p>
          <a:p>
            <a:pPr marL="972900" lvl="2" indent="-342900">
              <a:buFont typeface="+mj-lt"/>
              <a:buAutoNum type="arabicPeriod"/>
            </a:pPr>
            <a:r>
              <a:rPr lang="en-US" sz="2100" dirty="0"/>
              <a:t>Reclassified historical stations within new 2025 stratum boundaries</a:t>
            </a:r>
          </a:p>
          <a:p>
            <a:pPr marL="972900" lvl="2" indent="-342900">
              <a:buFont typeface="+mj-lt"/>
              <a:buAutoNum type="arabicPeriod"/>
            </a:pPr>
            <a:r>
              <a:rPr lang="en-US" sz="2100" dirty="0"/>
              <a:t>Post-stratified and re-weighted station observations</a:t>
            </a:r>
          </a:p>
          <a:p>
            <a:pPr marL="972900" lvl="2" indent="-342900">
              <a:buFont typeface="+mj-lt"/>
              <a:buAutoNum type="arabicPeriod"/>
            </a:pPr>
            <a:r>
              <a:rPr lang="en-US" sz="2100" dirty="0"/>
              <a:t>Compute design-based index</a:t>
            </a:r>
            <a:endParaRPr lang="en-US" sz="1900" dirty="0"/>
          </a:p>
        </p:txBody>
      </p:sp>
    </p:spTree>
    <p:extLst>
      <p:ext uri="{BB962C8B-B14F-4D97-AF65-F5344CB8AC3E}">
        <p14:creationId xmlns:p14="http://schemas.microsoft.com/office/powerpoint/2010/main" val="170676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sp>
        <p:nvSpPr>
          <p:cNvPr id="15" name="Content Placeholder 2">
            <a:extLst>
              <a:ext uri="{FF2B5EF4-FFF2-40B4-BE49-F238E27FC236}">
                <a16:creationId xmlns:a16="http://schemas.microsoft.com/office/drawing/2014/main" id="{E761280A-2792-417B-8747-ECB11665959C}"/>
              </a:ext>
            </a:extLst>
          </p:cNvPr>
          <p:cNvSpPr>
            <a:spLocks noGrp="1"/>
          </p:cNvSpPr>
          <p:nvPr>
            <p:ph idx="1"/>
          </p:nvPr>
        </p:nvSpPr>
        <p:spPr>
          <a:xfrm>
            <a:off x="729745" y="5129784"/>
            <a:ext cx="3601086" cy="1867892"/>
          </a:xfrm>
        </p:spPr>
        <p:txBody>
          <a:bodyPr>
            <a:normAutofit/>
          </a:bodyPr>
          <a:lstStyle/>
          <a:p>
            <a:r>
              <a:rPr lang="en-US" sz="2400" dirty="0"/>
              <a:t>CVs increase by 0.6% for biomass, 1.4% for numbers, on average</a:t>
            </a:r>
            <a:endParaRPr lang="en-US" sz="1700" dirty="0"/>
          </a:p>
          <a:p>
            <a:pPr lvl="1"/>
            <a:endParaRPr lang="en-US" sz="1900" dirty="0"/>
          </a:p>
        </p:txBody>
      </p:sp>
      <p:sp>
        <p:nvSpPr>
          <p:cNvPr id="10" name="Content Placeholder 2">
            <a:extLst>
              <a:ext uri="{FF2B5EF4-FFF2-40B4-BE49-F238E27FC236}">
                <a16:creationId xmlns:a16="http://schemas.microsoft.com/office/drawing/2014/main" id="{18B9830C-4B1E-4D35-B00B-FA520D5CF776}"/>
              </a:ext>
            </a:extLst>
          </p:cNvPr>
          <p:cNvSpPr txBox="1">
            <a:spLocks/>
          </p:cNvSpPr>
          <p:nvPr/>
        </p:nvSpPr>
        <p:spPr>
          <a:xfrm>
            <a:off x="5660137" y="1467478"/>
            <a:ext cx="3483863" cy="208483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Results indicate minor differences between time-series, particularly since 2019</a:t>
            </a:r>
          </a:p>
        </p:txBody>
      </p:sp>
      <p:pic>
        <p:nvPicPr>
          <p:cNvPr id="9" name="Picture 8">
            <a:extLst>
              <a:ext uri="{FF2B5EF4-FFF2-40B4-BE49-F238E27FC236}">
                <a16:creationId xmlns:a16="http://schemas.microsoft.com/office/drawing/2014/main" id="{74AC2795-79E3-497F-B2DA-B901414F0BC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462271" y="3602736"/>
            <a:ext cx="4545067" cy="3054096"/>
          </a:xfrm>
          <a:prstGeom prst="rect">
            <a:avLst/>
          </a:prstGeom>
          <a:noFill/>
          <a:ln>
            <a:noFill/>
          </a:ln>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813F4A4C-FA96-4E5C-8D4D-3B07D2A0F62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5363" y="1582923"/>
            <a:ext cx="4994774" cy="350394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42841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23</a:t>
            </a:fld>
            <a:endParaRPr lang="en-US" sz="1400" dirty="0"/>
          </a:p>
        </p:txBody>
      </p:sp>
      <p:sp>
        <p:nvSpPr>
          <p:cNvPr id="9" name="Content Placeholder 2">
            <a:extLst>
              <a:ext uri="{FF2B5EF4-FFF2-40B4-BE49-F238E27FC236}">
                <a16:creationId xmlns:a16="http://schemas.microsoft.com/office/drawing/2014/main" id="{F1349BCB-3A98-4930-97C1-15E8E49D9A49}"/>
              </a:ext>
            </a:extLst>
          </p:cNvPr>
          <p:cNvSpPr txBox="1">
            <a:spLocks/>
          </p:cNvSpPr>
          <p:nvPr/>
        </p:nvSpPr>
        <p:spPr>
          <a:xfrm>
            <a:off x="449179" y="1417053"/>
            <a:ext cx="8224252" cy="5440947"/>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457200" indent="-457200">
              <a:buFont typeface="+mj-lt"/>
              <a:buAutoNum type="arabicPeriod" startAt="2"/>
            </a:pPr>
            <a:r>
              <a:rPr lang="en-US" sz="2600" dirty="0"/>
              <a:t>Was there an influence of the GOA bottom trawl survey </a:t>
            </a:r>
            <a:r>
              <a:rPr lang="en-US" sz="2600" dirty="0" err="1"/>
              <a:t>restratification</a:t>
            </a:r>
            <a:r>
              <a:rPr lang="en-US" sz="2600" dirty="0"/>
              <a:t> on 2025 results? </a:t>
            </a:r>
            <a:r>
              <a:rPr lang="en-US" sz="2800" b="1" i="1" u="sng" dirty="0">
                <a:solidFill>
                  <a:schemeClr val="accent6">
                    <a:lumMod val="50000"/>
                  </a:schemeClr>
                </a:solidFill>
              </a:rPr>
              <a:t>NO</a:t>
            </a:r>
            <a:endParaRPr lang="en-US" sz="2600" dirty="0"/>
          </a:p>
          <a:p>
            <a:pPr lvl="1"/>
            <a:r>
              <a:rPr lang="en-US" sz="2400" dirty="0"/>
              <a:t>The results from the 2025 survey continue trends we have recently observed and estimates that are within historical ranges</a:t>
            </a:r>
          </a:p>
          <a:p>
            <a:pPr lvl="1"/>
            <a:r>
              <a:rPr lang="en-US" sz="2400" dirty="0"/>
              <a:t>This analysis was </a:t>
            </a:r>
            <a:r>
              <a:rPr lang="en-US" sz="2400" u="sng" dirty="0"/>
              <a:t>not</a:t>
            </a:r>
            <a:r>
              <a:rPr lang="en-US" sz="2400" dirty="0"/>
              <a:t> intended to create a new time-series of historical data, rather, to compare and verify that the 2025 survey </a:t>
            </a:r>
            <a:r>
              <a:rPr lang="en-US" sz="2400" dirty="0" err="1"/>
              <a:t>restratification</a:t>
            </a:r>
            <a:r>
              <a:rPr lang="en-US" sz="2400" dirty="0"/>
              <a:t> did not have an unintended consequence on historical data</a:t>
            </a:r>
          </a:p>
          <a:p>
            <a:pPr lvl="1"/>
            <a:r>
              <a:rPr lang="en-US" sz="2400" dirty="0"/>
              <a:t>GOA cod is one of best test cases, impossible to disentangle effects of post-stratification with sampling variability for stocks that are more difficult to sample (i.e., rockfish)</a:t>
            </a:r>
          </a:p>
          <a:p>
            <a:pPr lvl="1"/>
            <a:endParaRPr lang="en-US" sz="2400" dirty="0"/>
          </a:p>
        </p:txBody>
      </p:sp>
    </p:spTree>
    <p:extLst>
      <p:ext uri="{BB962C8B-B14F-4D97-AF65-F5344CB8AC3E}">
        <p14:creationId xmlns:p14="http://schemas.microsoft.com/office/powerpoint/2010/main" val="3442588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t>
            </a:r>
            <a:r>
              <a:rPr lang="en-US" dirty="0" err="1"/>
              <a:t>afsc</a:t>
            </a:r>
            <a:r>
              <a:rPr lang="en-US" dirty="0"/>
              <a:t> surveys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24</a:t>
            </a:fld>
            <a:endParaRPr lang="en-US" sz="1400" dirty="0"/>
          </a:p>
        </p:txBody>
      </p:sp>
      <p:sp>
        <p:nvSpPr>
          <p:cNvPr id="9" name="Content Placeholder 2">
            <a:extLst>
              <a:ext uri="{FF2B5EF4-FFF2-40B4-BE49-F238E27FC236}">
                <a16:creationId xmlns:a16="http://schemas.microsoft.com/office/drawing/2014/main" id="{9BAE0081-0FE9-4699-9139-A9997ED3AAE6}"/>
              </a:ext>
            </a:extLst>
          </p:cNvPr>
          <p:cNvSpPr>
            <a:spLocks noGrp="1"/>
          </p:cNvSpPr>
          <p:nvPr>
            <p:ph idx="1"/>
          </p:nvPr>
        </p:nvSpPr>
        <p:spPr>
          <a:xfrm>
            <a:off x="581192" y="1620597"/>
            <a:ext cx="7989752" cy="2850819"/>
          </a:xfrm>
        </p:spPr>
        <p:txBody>
          <a:bodyPr>
            <a:normAutofit/>
          </a:bodyPr>
          <a:lstStyle/>
          <a:p>
            <a:r>
              <a:rPr lang="en-US" sz="2600" dirty="0"/>
              <a:t>2025 AFSC bottom trawl survey index (biomass and numbers) associated with 23% CV</a:t>
            </a:r>
          </a:p>
          <a:p>
            <a:pPr lvl="1"/>
            <a:r>
              <a:rPr lang="en-US" sz="2400" dirty="0"/>
              <a:t>Increase in catch variable across stations</a:t>
            </a:r>
          </a:p>
          <a:p>
            <a:pPr lvl="1"/>
            <a:r>
              <a:rPr lang="en-US" sz="2400" dirty="0"/>
              <a:t>Number of stations in 2025 fewest in survey since 1990</a:t>
            </a:r>
          </a:p>
          <a:p>
            <a:endParaRPr lang="en-US" sz="2600" dirty="0"/>
          </a:p>
        </p:txBody>
      </p:sp>
      <p:pic>
        <p:nvPicPr>
          <p:cNvPr id="10" name="Picture 9">
            <a:extLst>
              <a:ext uri="{FF2B5EF4-FFF2-40B4-BE49-F238E27FC236}">
                <a16:creationId xmlns:a16="http://schemas.microsoft.com/office/drawing/2014/main" id="{AD9EA34B-10A4-4E59-A88F-BBD674B3390E}"/>
              </a:ext>
            </a:extLst>
          </p:cNvPr>
          <p:cNvPicPr/>
          <p:nvPr/>
        </p:nvPicPr>
        <p:blipFill rotWithShape="1">
          <a:blip r:embed="rId3" cstate="print">
            <a:extLst>
              <a:ext uri="{28A0092B-C50C-407E-A947-70E740481C1C}">
                <a14:useLocalDpi xmlns:a14="http://schemas.microsoft.com/office/drawing/2010/main" val="0"/>
              </a:ext>
            </a:extLst>
          </a:blip>
          <a:srcRect l="3693" t="-3186" r="14831" b="3186"/>
          <a:stretch/>
        </p:blipFill>
        <p:spPr bwMode="auto">
          <a:xfrm>
            <a:off x="5583180" y="3529179"/>
            <a:ext cx="3090252" cy="3113163"/>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graphicFrame>
        <p:nvGraphicFramePr>
          <p:cNvPr id="11" name="Chart 10">
            <a:extLst>
              <a:ext uri="{FF2B5EF4-FFF2-40B4-BE49-F238E27FC236}">
                <a16:creationId xmlns:a16="http://schemas.microsoft.com/office/drawing/2014/main" id="{49B06BD2-71E8-4D35-AC3B-61D17A292EDB}"/>
              </a:ext>
            </a:extLst>
          </p:cNvPr>
          <p:cNvGraphicFramePr>
            <a:graphicFrameLocks/>
          </p:cNvGraphicFramePr>
          <p:nvPr>
            <p:extLst>
              <p:ext uri="{D42A27DB-BD31-4B8C-83A1-F6EECF244321}">
                <p14:modId xmlns:p14="http://schemas.microsoft.com/office/powerpoint/2010/main" val="3545212716"/>
              </p:ext>
            </p:extLst>
          </p:nvPr>
        </p:nvGraphicFramePr>
        <p:xfrm>
          <a:off x="282127" y="3946525"/>
          <a:ext cx="5057775" cy="29114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42960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environmental</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25</a:t>
            </a:fld>
            <a:endParaRPr lang="en-US" sz="1400" dirty="0"/>
          </a:p>
        </p:txBody>
      </p:sp>
      <p:sp>
        <p:nvSpPr>
          <p:cNvPr id="9" name="Content Placeholder 2">
            <a:extLst>
              <a:ext uri="{FF2B5EF4-FFF2-40B4-BE49-F238E27FC236}">
                <a16:creationId xmlns:a16="http://schemas.microsoft.com/office/drawing/2014/main" id="{9BAE0081-0FE9-4699-9139-A9997ED3AAE6}"/>
              </a:ext>
            </a:extLst>
          </p:cNvPr>
          <p:cNvSpPr>
            <a:spLocks noGrp="1"/>
          </p:cNvSpPr>
          <p:nvPr>
            <p:ph idx="1"/>
          </p:nvPr>
        </p:nvSpPr>
        <p:spPr>
          <a:xfrm>
            <a:off x="470568" y="906177"/>
            <a:ext cx="8224253" cy="2850819"/>
          </a:xfrm>
        </p:spPr>
        <p:txBody>
          <a:bodyPr>
            <a:normAutofit/>
          </a:bodyPr>
          <a:lstStyle/>
          <a:p>
            <a:r>
              <a:rPr lang="en-US" sz="2600" dirty="0"/>
              <a:t>2025 CFSR not available – covariate not updated (new index will be used in next full assessment)</a:t>
            </a:r>
          </a:p>
          <a:p>
            <a:r>
              <a:rPr lang="en-US" sz="2600" dirty="0"/>
              <a:t>Warmer bottom temps in bottom trawl survey associated with deeper depth on average</a:t>
            </a:r>
          </a:p>
        </p:txBody>
      </p:sp>
      <p:pic>
        <p:nvPicPr>
          <p:cNvPr id="8" name="Picture 7" descr="C:\AA - PH Stuff\Asmnts\goa_pcod\2024\output\safe_plots\temp_anom.png">
            <a:extLst>
              <a:ext uri="{FF2B5EF4-FFF2-40B4-BE49-F238E27FC236}">
                <a16:creationId xmlns:a16="http://schemas.microsoft.com/office/drawing/2014/main" id="{CFB75C83-3FB5-4DEB-B655-61A480BE70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3851346"/>
            <a:ext cx="4431890" cy="2402401"/>
          </a:xfrm>
          <a:prstGeom prst="rect">
            <a:avLst/>
          </a:prstGeom>
          <a:noFill/>
          <a:ln>
            <a:noFill/>
          </a:ln>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0E12C3A5-9712-4C4B-8162-EC31DE9EE1D7}"/>
              </a:ext>
            </a:extLst>
          </p:cNvPr>
          <p:cNvPicPr>
            <a:picLocks noChangeAspect="1"/>
          </p:cNvPicPr>
          <p:nvPr/>
        </p:nvPicPr>
        <p:blipFill>
          <a:blip r:embed="rId4"/>
          <a:stretch>
            <a:fillRect/>
          </a:stretch>
        </p:blipFill>
        <p:spPr>
          <a:xfrm>
            <a:off x="5003938" y="3328416"/>
            <a:ext cx="4041653" cy="341986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92939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auxiliary information</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26</a:t>
            </a:fld>
            <a:endParaRPr lang="en-US" sz="1400" dirty="0"/>
          </a:p>
        </p:txBody>
      </p:sp>
      <p:sp>
        <p:nvSpPr>
          <p:cNvPr id="12" name="Content Placeholder 1">
            <a:extLst>
              <a:ext uri="{FF2B5EF4-FFF2-40B4-BE49-F238E27FC236}">
                <a16:creationId xmlns:a16="http://schemas.microsoft.com/office/drawing/2014/main" id="{4294D698-76E0-42AE-B7CF-182415F08617}"/>
              </a:ext>
            </a:extLst>
          </p:cNvPr>
          <p:cNvSpPr txBox="1">
            <a:spLocks/>
          </p:cNvSpPr>
          <p:nvPr/>
        </p:nvSpPr>
        <p:spPr>
          <a:xfrm>
            <a:off x="230536" y="1577463"/>
            <a:ext cx="3848638" cy="49903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600" dirty="0"/>
              <a:t>Adult indices:</a:t>
            </a:r>
          </a:p>
          <a:p>
            <a:pPr lvl="1"/>
            <a:r>
              <a:rPr lang="en-US" sz="2400" dirty="0"/>
              <a:t>ADF&amp;G Numbers CPUE increased </a:t>
            </a:r>
          </a:p>
          <a:p>
            <a:pPr lvl="1"/>
            <a:r>
              <a:rPr lang="en-US" sz="2400" dirty="0"/>
              <a:t>Proportion of cod in SWF catch stayed at &gt;0.2</a:t>
            </a:r>
          </a:p>
        </p:txBody>
      </p:sp>
      <p:pic>
        <p:nvPicPr>
          <p:cNvPr id="7" name="Picture 6">
            <a:extLst>
              <a:ext uri="{FF2B5EF4-FFF2-40B4-BE49-F238E27FC236}">
                <a16:creationId xmlns:a16="http://schemas.microsoft.com/office/drawing/2014/main" id="{D8A17E87-63ED-445C-A1BF-13F997487531}"/>
              </a:ext>
            </a:extLst>
          </p:cNvPr>
          <p:cNvPicPr>
            <a:picLocks noChangeAspect="1"/>
          </p:cNvPicPr>
          <p:nvPr/>
        </p:nvPicPr>
        <p:blipFill>
          <a:blip r:embed="rId3"/>
          <a:stretch>
            <a:fillRect/>
          </a:stretch>
        </p:blipFill>
        <p:spPr>
          <a:xfrm>
            <a:off x="4279551" y="1577463"/>
            <a:ext cx="4633913" cy="4990368"/>
          </a:xfrm>
          <a:prstGeom prst="rect">
            <a:avLst/>
          </a:prstGeom>
          <a:noFill/>
          <a:ln>
            <a:noFill/>
          </a:ln>
          <a:effectLst>
            <a:outerShdw blurRad="63500" sx="102000" sy="102000" algn="ctr" rotWithShape="0">
              <a:prstClr val="black">
                <a:alpha val="40000"/>
              </a:prstClr>
            </a:outerShdw>
          </a:effectLst>
        </p:spPr>
      </p:pic>
      <p:sp>
        <p:nvSpPr>
          <p:cNvPr id="10"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750384" y="2973120"/>
            <a:ext cx="1048442" cy="497444"/>
          </a:xfr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p>
            <a:pPr marL="0" indent="0">
              <a:buNone/>
            </a:pPr>
            <a:r>
              <a:rPr lang="en-US" b="1" dirty="0">
                <a:solidFill>
                  <a:schemeClr val="accent6">
                    <a:lumMod val="75000"/>
                  </a:schemeClr>
                </a:solidFill>
              </a:rPr>
              <a:t>+14.7%</a:t>
            </a:r>
          </a:p>
        </p:txBody>
      </p:sp>
      <p:sp>
        <p:nvSpPr>
          <p:cNvPr id="11"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696945" y="4443850"/>
            <a:ext cx="805974" cy="383565"/>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+0.4%</a:t>
            </a:r>
          </a:p>
        </p:txBody>
      </p:sp>
    </p:spTree>
    <p:extLst>
      <p:ext uri="{BB962C8B-B14F-4D97-AF65-F5344CB8AC3E}">
        <p14:creationId xmlns:p14="http://schemas.microsoft.com/office/powerpoint/2010/main" val="147275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auxiliary information</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27</a:t>
            </a:fld>
            <a:endParaRPr lang="en-US" sz="1400" dirty="0"/>
          </a:p>
        </p:txBody>
      </p:sp>
      <p:sp>
        <p:nvSpPr>
          <p:cNvPr id="12" name="Content Placeholder 1">
            <a:extLst>
              <a:ext uri="{FF2B5EF4-FFF2-40B4-BE49-F238E27FC236}">
                <a16:creationId xmlns:a16="http://schemas.microsoft.com/office/drawing/2014/main" id="{4294D698-76E0-42AE-B7CF-182415F08617}"/>
              </a:ext>
            </a:extLst>
          </p:cNvPr>
          <p:cNvSpPr txBox="1">
            <a:spLocks/>
          </p:cNvSpPr>
          <p:nvPr/>
        </p:nvSpPr>
        <p:spPr>
          <a:xfrm>
            <a:off x="230536" y="1577463"/>
            <a:ext cx="3848638" cy="499036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dirty="0"/>
              <a:t>Recruitment indices:</a:t>
            </a:r>
          </a:p>
          <a:p>
            <a:pPr lvl="1"/>
            <a:r>
              <a:rPr lang="en-US" sz="2600" dirty="0"/>
              <a:t>Beach seine 2023-2025 below average</a:t>
            </a:r>
          </a:p>
          <a:p>
            <a:pPr lvl="1"/>
            <a:r>
              <a:rPr lang="en-US" sz="2600" dirty="0"/>
              <a:t>2025 below avg in pelagic hauls with cod (age-2)</a:t>
            </a:r>
          </a:p>
          <a:p>
            <a:r>
              <a:rPr lang="en-US" sz="2800" dirty="0"/>
              <a:t>Both agree with above average 2020 and 2022 year classes</a:t>
            </a:r>
          </a:p>
        </p:txBody>
      </p:sp>
      <p:pic>
        <p:nvPicPr>
          <p:cNvPr id="7" name="Picture 6">
            <a:extLst>
              <a:ext uri="{FF2B5EF4-FFF2-40B4-BE49-F238E27FC236}">
                <a16:creationId xmlns:a16="http://schemas.microsoft.com/office/drawing/2014/main" id="{D8A17E87-63ED-445C-A1BF-13F997487531}"/>
              </a:ext>
            </a:extLst>
          </p:cNvPr>
          <p:cNvPicPr>
            <a:picLocks noChangeAspect="1"/>
          </p:cNvPicPr>
          <p:nvPr/>
        </p:nvPicPr>
        <p:blipFill>
          <a:blip r:embed="rId3"/>
          <a:stretch>
            <a:fillRect/>
          </a:stretch>
        </p:blipFill>
        <p:spPr>
          <a:xfrm>
            <a:off x="4279551" y="1577463"/>
            <a:ext cx="4633913" cy="4990368"/>
          </a:xfrm>
          <a:prstGeom prst="rect">
            <a:avLst/>
          </a:prstGeom>
          <a:noFill/>
          <a:ln>
            <a:noFill/>
          </a:ln>
          <a:effectLst>
            <a:outerShdw blurRad="63500" sx="102000" sy="102000" algn="ctr" rotWithShape="0">
              <a:prstClr val="black">
                <a:alpha val="40000"/>
              </a:prstClr>
            </a:outerShdw>
          </a:effectLst>
        </p:spPr>
      </p:pic>
      <p:sp>
        <p:nvSpPr>
          <p:cNvPr id="10"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750384" y="2973120"/>
            <a:ext cx="1048442" cy="497444"/>
          </a:xfrm>
          <a:noFill/>
          <a:ln>
            <a:noFill/>
          </a:ln>
          <a:effectLst>
            <a:outerShdw blurRad="63500" sx="102000" sy="102000" algn="ctr" rotWithShape="0">
              <a:prstClr val="black">
                <a:alpha val="40000"/>
              </a:prstClr>
            </a:outerShdw>
          </a:effectLst>
        </p:spPr>
        <p:txBody>
          <a:bodyPr vert="horz" lIns="91440" tIns="45720" rIns="91440" bIns="45720" rtlCol="0" anchor="ctr">
            <a:normAutofit/>
          </a:bodyPr>
          <a:lstStyle/>
          <a:p>
            <a:pPr marL="0" indent="0">
              <a:buNone/>
            </a:pPr>
            <a:r>
              <a:rPr lang="en-US" b="1" dirty="0">
                <a:solidFill>
                  <a:schemeClr val="accent6">
                    <a:lumMod val="75000"/>
                  </a:schemeClr>
                </a:solidFill>
              </a:rPr>
              <a:t>+14.7%</a:t>
            </a:r>
          </a:p>
        </p:txBody>
      </p:sp>
      <p:sp>
        <p:nvSpPr>
          <p:cNvPr id="11"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696945" y="4443850"/>
            <a:ext cx="805974" cy="383565"/>
          </a:xfrm>
          <a:noFill/>
          <a:ln>
            <a:noFill/>
          </a:ln>
          <a:effectLst>
            <a:outerShdw blurRad="63500" sx="102000" sy="102000" algn="ctr" rotWithShape="0">
              <a:prstClr val="black">
                <a:alpha val="40000"/>
              </a:prstClr>
            </a:outerShdw>
          </a:effectLst>
        </p:spPr>
        <p:txBody>
          <a:bodyPr vert="horz" lIns="91440" tIns="45720" rIns="91440" bIns="45720" rtlCol="0" anchor="ctr">
            <a:normAutofit fontScale="92500"/>
          </a:bodyPr>
          <a:lstStyle/>
          <a:p>
            <a:pPr marL="0" indent="0">
              <a:buNone/>
            </a:pPr>
            <a:r>
              <a:rPr lang="en-US" b="1" dirty="0">
                <a:solidFill>
                  <a:schemeClr val="accent6">
                    <a:lumMod val="75000"/>
                  </a:schemeClr>
                </a:solidFill>
              </a:rPr>
              <a:t>+0.4%</a:t>
            </a:r>
          </a:p>
        </p:txBody>
      </p:sp>
    </p:spTree>
    <p:extLst>
      <p:ext uri="{BB962C8B-B14F-4D97-AF65-F5344CB8AC3E}">
        <p14:creationId xmlns:p14="http://schemas.microsoft.com/office/powerpoint/2010/main" val="4292421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a:t>Data – summary</a:t>
            </a:r>
          </a:p>
        </p:txBody>
      </p:sp>
      <p:graphicFrame>
        <p:nvGraphicFramePr>
          <p:cNvPr id="4" name="Diagram 3"/>
          <p:cNvGraphicFramePr/>
          <p:nvPr>
            <p:extLst>
              <p:ext uri="{D42A27DB-BD31-4B8C-83A1-F6EECF244321}">
                <p14:modId xmlns:p14="http://schemas.microsoft.com/office/powerpoint/2010/main" val="1279377312"/>
              </p:ext>
            </p:extLst>
          </p:nvPr>
        </p:nvGraphicFramePr>
        <p:xfrm>
          <a:off x="514853" y="1775460"/>
          <a:ext cx="8158579"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28</a:t>
            </a:fld>
            <a:endParaRPr lang="en-US" sz="1400" dirty="0"/>
          </a:p>
        </p:txBody>
      </p:sp>
    </p:spTree>
    <p:extLst>
      <p:ext uri="{BB962C8B-B14F-4D97-AF65-F5344CB8AC3E}">
        <p14:creationId xmlns:p14="http://schemas.microsoft.com/office/powerpoint/2010/main" val="1535429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a:t>results</a:t>
            </a:r>
          </a:p>
        </p:txBody>
      </p:sp>
      <p:graphicFrame>
        <p:nvGraphicFramePr>
          <p:cNvPr id="2" name="Diagram 1"/>
          <p:cNvGraphicFramePr/>
          <p:nvPr>
            <p:extLst>
              <p:ext uri="{D42A27DB-BD31-4B8C-83A1-F6EECF244321}">
                <p14:modId xmlns:p14="http://schemas.microsoft.com/office/powerpoint/2010/main" val="1108697395"/>
              </p:ext>
            </p:extLst>
          </p:nvPr>
        </p:nvGraphicFramePr>
        <p:xfrm>
          <a:off x="102892" y="945470"/>
          <a:ext cx="6322622"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normAutofit/>
          </a:bodyPr>
          <a:lstStyle/>
          <a:p>
            <a:pPr algn="ctr"/>
            <a:r>
              <a:rPr lang="en-US" dirty="0"/>
              <a:t>Operational Update assessment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
        <p:nvSpPr>
          <p:cNvPr id="11" name="Content Placeholder 2">
            <a:extLst>
              <a:ext uri="{FF2B5EF4-FFF2-40B4-BE49-F238E27FC236}">
                <a16:creationId xmlns:a16="http://schemas.microsoft.com/office/drawing/2014/main" id="{DAB401C2-0D28-48C0-A231-3C7F79311536}"/>
              </a:ext>
            </a:extLst>
          </p:cNvPr>
          <p:cNvSpPr>
            <a:spLocks noGrp="1"/>
          </p:cNvSpPr>
          <p:nvPr>
            <p:ph idx="1"/>
          </p:nvPr>
        </p:nvSpPr>
        <p:spPr>
          <a:xfrm>
            <a:off x="581192" y="1317523"/>
            <a:ext cx="7989752" cy="5110709"/>
          </a:xfrm>
        </p:spPr>
        <p:txBody>
          <a:bodyPr>
            <a:normAutofit lnSpcReduction="10000"/>
          </a:bodyPr>
          <a:lstStyle/>
          <a:p>
            <a:r>
              <a:rPr lang="en-US" sz="2600" dirty="0"/>
              <a:t>2025 GOA Pacific cod is an ‘Operational Update’ assessment:</a:t>
            </a:r>
          </a:p>
          <a:p>
            <a:pPr marL="0" indent="0">
              <a:buNone/>
            </a:pPr>
            <a:r>
              <a:rPr lang="en-US" sz="2100" dirty="0"/>
              <a:t>	</a:t>
            </a:r>
            <a:r>
              <a:rPr lang="en-US" sz="2100" i="1" dirty="0"/>
              <a:t>“</a:t>
            </a:r>
            <a:r>
              <a:rPr lang="en-US" sz="1800" b="0" i="1" u="none" strike="noStrike" dirty="0">
                <a:solidFill>
                  <a:srgbClr val="000000"/>
                </a:solidFill>
                <a:effectLst/>
                <a:latin typeface="Times New Roman" panose="02020603050405020304" pitchFamily="18" charset="0"/>
              </a:rPr>
              <a:t>An operational update assessment is conducted when updating the last full assessment model structure with current data, and maintains the accepted model configuration. This assessment type must carry forward the fundamental structure of the last operational full assessment reviewed and endorsed through the NPFMC review process. Therefore, the content presented in an operational update assessment can be considered an abbreviated version of the last operational full assessment, and the majority of sections that do not directly inform review bodies on making a management decision can be presented in a condensed form and referenced from the last operational full assessment.” – Alaska Groundfish Stock Assessment Guidelines</a:t>
            </a:r>
            <a:endParaRPr lang="en-US" sz="2100" i="1" dirty="0"/>
          </a:p>
          <a:p>
            <a:r>
              <a:rPr lang="en-US" sz="2600" dirty="0"/>
              <a:t>Distinct from an ‘Operational Full’ assessment within which alternative models are explored and recommended</a:t>
            </a:r>
          </a:p>
        </p:txBody>
      </p:sp>
    </p:spTree>
    <p:extLst>
      <p:ext uri="{BB962C8B-B14F-4D97-AF65-F5344CB8AC3E}">
        <p14:creationId xmlns:p14="http://schemas.microsoft.com/office/powerpoint/2010/main" val="21227196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95819" y="740331"/>
            <a:ext cx="4352543" cy="4246082"/>
          </a:xfrm>
        </p:spPr>
        <p:txBody>
          <a:bodyPr>
            <a:noAutofit/>
          </a:bodyPr>
          <a:lstStyle/>
          <a:p>
            <a:r>
              <a:rPr lang="en-US" sz="2400" dirty="0"/>
              <a:t>Pattern of expecting larger RPN from longline survey than observed continues</a:t>
            </a:r>
          </a:p>
          <a:p>
            <a:r>
              <a:rPr lang="en-US" sz="2400" dirty="0"/>
              <a:t>Model does not fit increase in 2025 trawl survey increase</a:t>
            </a:r>
          </a:p>
          <a:p>
            <a:r>
              <a:rPr lang="en-US" sz="2400" dirty="0"/>
              <a:t>Model estimates represent balance between fitted indices</a:t>
            </a:r>
          </a:p>
          <a:p>
            <a:r>
              <a:rPr lang="en-US" sz="2400" dirty="0"/>
              <a:t>Consistent with 2024 assessment</a:t>
            </a:r>
          </a:p>
        </p:txBody>
      </p:sp>
      <p:pic>
        <p:nvPicPr>
          <p:cNvPr id="7" name="Picture 6">
            <a:extLst>
              <a:ext uri="{FF2B5EF4-FFF2-40B4-BE49-F238E27FC236}">
                <a16:creationId xmlns:a16="http://schemas.microsoft.com/office/drawing/2014/main" id="{AE8A817A-A721-468B-855D-892EB33753DE}"/>
              </a:ext>
            </a:extLst>
          </p:cNvPr>
          <p:cNvPicPr>
            <a:picLocks noChangeAspect="1"/>
          </p:cNvPicPr>
          <p:nvPr/>
        </p:nvPicPr>
        <p:blipFill>
          <a:blip r:embed="rId3"/>
          <a:stretch>
            <a:fillRect/>
          </a:stretch>
        </p:blipFill>
        <p:spPr>
          <a:xfrm>
            <a:off x="4456333" y="886635"/>
            <a:ext cx="4491848" cy="380079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6968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8227033" cy="689514"/>
          </a:xfrm>
        </p:spPr>
        <p:txBody>
          <a:bodyPr vert="horz" lIns="91440" tIns="45720" rIns="91440" bIns="45720" rtlCol="0" anchor="ctr">
            <a:noAutofit/>
          </a:bodyPr>
          <a:lstStyle/>
          <a:p>
            <a:pPr algn="ctr"/>
            <a:r>
              <a:rPr lang="en-US" sz="2700" dirty="0">
                <a:solidFill>
                  <a:schemeClr val="bg1"/>
                </a:solidFill>
              </a:rPr>
              <a:t>Results: data fits</a:t>
            </a:r>
          </a:p>
        </p:txBody>
      </p:sp>
      <p:pic>
        <p:nvPicPr>
          <p:cNvPr id="3" name="Picture 2">
            <a:extLst>
              <a:ext uri="{FF2B5EF4-FFF2-40B4-BE49-F238E27FC236}">
                <a16:creationId xmlns:a16="http://schemas.microsoft.com/office/drawing/2014/main" id="{CD01385A-B5B1-4C05-AB7B-B616DD23C26B}"/>
              </a:ext>
            </a:extLst>
          </p:cNvPr>
          <p:cNvPicPr>
            <a:picLocks noChangeAspect="1"/>
          </p:cNvPicPr>
          <p:nvPr/>
        </p:nvPicPr>
        <p:blipFill>
          <a:blip r:embed="rId3"/>
          <a:stretch>
            <a:fillRect/>
          </a:stretch>
        </p:blipFill>
        <p:spPr>
          <a:xfrm>
            <a:off x="324493" y="656115"/>
            <a:ext cx="4067300" cy="4380169"/>
          </a:xfrm>
          <a:prstGeom prst="rect">
            <a:avLst/>
          </a:prstGeom>
          <a:noFill/>
          <a:ln>
            <a:noFill/>
          </a:ln>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DBAA7027-3761-4B40-99FC-8CD76C2198E4}"/>
              </a:ext>
            </a:extLst>
          </p:cNvPr>
          <p:cNvPicPr>
            <a:picLocks noChangeAspect="1"/>
          </p:cNvPicPr>
          <p:nvPr/>
        </p:nvPicPr>
        <p:blipFill>
          <a:blip r:embed="rId4"/>
          <a:stretch>
            <a:fillRect/>
          </a:stretch>
        </p:blipFill>
        <p:spPr>
          <a:xfrm>
            <a:off x="4752208" y="656115"/>
            <a:ext cx="4071758" cy="438497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20003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576649"/>
            <a:ext cx="8227034" cy="4786183"/>
          </a:xfrm>
        </p:spPr>
        <p:txBody>
          <a:bodyPr>
            <a:normAutofit/>
          </a:bodyPr>
          <a:lstStyle/>
          <a:p>
            <a:r>
              <a:rPr lang="en-US" sz="2400" dirty="0"/>
              <a:t>Presented model diagnostics:</a:t>
            </a:r>
          </a:p>
          <a:p>
            <a:pPr lvl="1"/>
            <a:r>
              <a:rPr lang="en-US" sz="2100" dirty="0"/>
              <a:t>Retrospective: data and model</a:t>
            </a:r>
          </a:p>
          <a:p>
            <a:r>
              <a:rPr lang="en-US" sz="2400" dirty="0"/>
              <a:t>Convergence diagnostics:</a:t>
            </a:r>
          </a:p>
          <a:p>
            <a:pPr lvl="1"/>
            <a:r>
              <a:rPr lang="en-US" sz="2100" dirty="0"/>
              <a:t>Model convergence: final gradient was 6.45e</a:t>
            </a:r>
            <a:r>
              <a:rPr lang="en-US" sz="2100" baseline="30000" dirty="0"/>
              <a:t>-6</a:t>
            </a:r>
          </a:p>
          <a:p>
            <a:pPr lvl="1"/>
            <a:r>
              <a:rPr lang="en-US" sz="2100" dirty="0"/>
              <a:t>Jitter analysis: 50 at 5% CV, 46 converged, 74% to MLE</a:t>
            </a:r>
          </a:p>
          <a:p>
            <a:r>
              <a:rPr lang="en-US" sz="2400" dirty="0"/>
              <a:t>Other diagnostics available in linked document</a:t>
            </a:r>
          </a:p>
        </p:txBody>
      </p:sp>
      <p:sp>
        <p:nvSpPr>
          <p:cNvPr id="5"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p>
        </p:txBody>
      </p:sp>
    </p:spTree>
    <p:extLst>
      <p:ext uri="{BB962C8B-B14F-4D97-AF65-F5344CB8AC3E}">
        <p14:creationId xmlns:p14="http://schemas.microsoft.com/office/powerpoint/2010/main" val="614703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79" y="903888"/>
            <a:ext cx="3965317" cy="3746514"/>
          </a:xfrm>
        </p:spPr>
        <p:txBody>
          <a:bodyPr>
            <a:normAutofit/>
          </a:bodyPr>
          <a:lstStyle/>
          <a:p>
            <a:r>
              <a:rPr lang="en-US" sz="2400" dirty="0"/>
              <a:t>Data retrospective small and negative</a:t>
            </a:r>
          </a:p>
          <a:p>
            <a:r>
              <a:rPr lang="en-US" sz="2400" dirty="0"/>
              <a:t>Recent model retrospective consistent, but large retrospective pattern across models prior to 2015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diagnostics</a:t>
            </a:r>
          </a:p>
        </p:txBody>
      </p:sp>
      <p:pic>
        <p:nvPicPr>
          <p:cNvPr id="6" name="Picture 5">
            <a:extLst>
              <a:ext uri="{FF2B5EF4-FFF2-40B4-BE49-F238E27FC236}">
                <a16:creationId xmlns:a16="http://schemas.microsoft.com/office/drawing/2014/main" id="{0FF2C16E-BC29-4CB2-A0CC-2A4250C1941C}"/>
              </a:ext>
            </a:extLst>
          </p:cNvPr>
          <p:cNvPicPr>
            <a:picLocks noChangeAspect="1"/>
          </p:cNvPicPr>
          <p:nvPr/>
        </p:nvPicPr>
        <p:blipFill>
          <a:blip r:embed="rId3"/>
          <a:stretch>
            <a:fillRect/>
          </a:stretch>
        </p:blipFill>
        <p:spPr>
          <a:xfrm>
            <a:off x="4186052" y="673010"/>
            <a:ext cx="3956816" cy="42611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79" y="903888"/>
            <a:ext cx="3965317" cy="3746514"/>
          </a:xfrm>
        </p:spPr>
        <p:txBody>
          <a:bodyPr>
            <a:noAutofit/>
          </a:bodyPr>
          <a:lstStyle/>
          <a:p>
            <a:r>
              <a:rPr lang="en-US" sz="2400" dirty="0"/>
              <a:t>Overall, Model 24.0 in 2025 consistent with all results obtained in 2024</a:t>
            </a:r>
          </a:p>
          <a:p>
            <a:r>
              <a:rPr lang="en-US" sz="2400" dirty="0"/>
              <a:t>With new data:</a:t>
            </a:r>
          </a:p>
          <a:p>
            <a:pPr lvl="1"/>
            <a:r>
              <a:rPr lang="en-US" sz="2200" dirty="0"/>
              <a:t>Recruitment slightly increases for 2020 and 2021 year classes</a:t>
            </a:r>
          </a:p>
          <a:p>
            <a:pPr lvl="1"/>
            <a:r>
              <a:rPr lang="en-US" sz="2200" dirty="0"/>
              <a:t>Spawning biomass slightly decreases from 2017-2021, then increases after 2022</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8" y="5132717"/>
            <a:ext cx="8227033" cy="689514"/>
          </a:xfrm>
          <a:prstGeom prst="rect">
            <a:avLst/>
          </a:prstGeom>
        </p:spPr>
        <p:txBody>
          <a:bodyPr vert="horz" lIns="91440" tIns="45720" rIns="91440" bIns="45720" rtlCol="0" anchor="ctr">
            <a:noAutofit/>
          </a:bodyPr>
          <a:lstStyle>
            <a:defPPr>
              <a:defRPr lang="en-US"/>
            </a:defPPr>
            <a:lvl1pPr algn="ctr">
              <a:spcBef>
                <a:spcPct val="0"/>
              </a:spcBef>
              <a:buNone/>
              <a:defRPr sz="2700" b="0" cap="all">
                <a:solidFill>
                  <a:schemeClr val="bg1"/>
                </a:solidFill>
                <a:latin typeface="Arial" panose="020B0604020202020204" pitchFamily="34" charset="0"/>
                <a:ea typeface="+mj-ea"/>
                <a:cs typeface="Arial" panose="020B0604020202020204" pitchFamily="34" charset="0"/>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r>
              <a:rPr lang="en-US" dirty="0"/>
              <a:t>Results: comparison with 2024</a:t>
            </a:r>
          </a:p>
        </p:txBody>
      </p:sp>
      <p:pic>
        <p:nvPicPr>
          <p:cNvPr id="8" name="Picture 7">
            <a:extLst>
              <a:ext uri="{FF2B5EF4-FFF2-40B4-BE49-F238E27FC236}">
                <a16:creationId xmlns:a16="http://schemas.microsoft.com/office/drawing/2014/main" id="{36CB6A05-BC22-4B22-B845-C9E0A239746A}"/>
              </a:ext>
            </a:extLst>
          </p:cNvPr>
          <p:cNvPicPr>
            <a:picLocks noChangeAspect="1"/>
          </p:cNvPicPr>
          <p:nvPr/>
        </p:nvPicPr>
        <p:blipFill>
          <a:blip r:embed="rId3"/>
          <a:stretch>
            <a:fillRect/>
          </a:stretch>
        </p:blipFill>
        <p:spPr>
          <a:xfrm>
            <a:off x="4352095" y="742008"/>
            <a:ext cx="3779540" cy="407027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81960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vert="horz" lIns="91440" tIns="45720" rIns="91440" bIns="45720" rtlCol="0" anchor="ctr">
            <a:noAutofit/>
          </a:bodyPr>
          <a:lstStyle/>
          <a:p>
            <a:pPr algn="ctr"/>
            <a:r>
              <a:rPr lang="en-US" sz="2700" dirty="0">
                <a:solidFill>
                  <a:schemeClr val="bg1"/>
                </a:solidFill>
              </a:rPr>
              <a:t>Results: recruitment estimates</a:t>
            </a: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96200" y="448575"/>
            <a:ext cx="3709133" cy="5452045"/>
          </a:xfrm>
        </p:spPr>
        <p:txBody>
          <a:bodyPr>
            <a:normAutofit/>
          </a:bodyPr>
          <a:lstStyle/>
          <a:p>
            <a:r>
              <a:rPr lang="en-US" sz="2400" dirty="0"/>
              <a:t>Below average recruitment since 2014 (following a stanza of above </a:t>
            </a:r>
            <a:r>
              <a:rPr lang="en-US" sz="2400" dirty="0" err="1"/>
              <a:t>avg</a:t>
            </a:r>
            <a:r>
              <a:rPr lang="en-US" sz="2400" dirty="0"/>
              <a:t> recruitment)</a:t>
            </a:r>
          </a:p>
          <a:p>
            <a:endParaRPr lang="en-US" sz="2400" dirty="0"/>
          </a:p>
          <a:p>
            <a:endParaRPr lang="en-US" sz="2400" dirty="0"/>
          </a:p>
        </p:txBody>
      </p:sp>
      <p:pic>
        <p:nvPicPr>
          <p:cNvPr id="9" name="Picture 8">
            <a:extLst>
              <a:ext uri="{FF2B5EF4-FFF2-40B4-BE49-F238E27FC236}">
                <a16:creationId xmlns:a16="http://schemas.microsoft.com/office/drawing/2014/main" id="{D93A422A-6E06-45FF-A0CE-B02E92F536E5}"/>
              </a:ext>
            </a:extLst>
          </p:cNvPr>
          <p:cNvPicPr>
            <a:picLocks noChangeAspect="1"/>
          </p:cNvPicPr>
          <p:nvPr/>
        </p:nvPicPr>
        <p:blipFill>
          <a:blip r:embed="rId3"/>
          <a:stretch>
            <a:fillRect/>
          </a:stretch>
        </p:blipFill>
        <p:spPr>
          <a:xfrm>
            <a:off x="4205334" y="683746"/>
            <a:ext cx="4058398" cy="43705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8" y="5132717"/>
            <a:ext cx="8227033" cy="689514"/>
          </a:xfrm>
        </p:spPr>
        <p:txBody>
          <a:bodyPr>
            <a:normAutofit/>
          </a:bodyPr>
          <a:lstStyle/>
          <a:p>
            <a:pPr algn="ctr"/>
            <a:r>
              <a:rPr lang="en-US" sz="2700" dirty="0">
                <a:solidFill>
                  <a:schemeClr val="bg1"/>
                </a:solidFill>
              </a:rPr>
              <a:t>Results: biomass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29858" y="677452"/>
            <a:ext cx="3677027" cy="4522127"/>
          </a:xfrm>
        </p:spPr>
        <p:txBody>
          <a:bodyPr>
            <a:normAutofit/>
          </a:bodyPr>
          <a:lstStyle/>
          <a:p>
            <a:r>
              <a:rPr lang="en-US" sz="2400" dirty="0"/>
              <a:t>Biomass projected to increase by 2030, but, based on realization of average recruitment</a:t>
            </a:r>
          </a:p>
        </p:txBody>
      </p:sp>
      <p:pic>
        <p:nvPicPr>
          <p:cNvPr id="5" name="Picture 4">
            <a:extLst>
              <a:ext uri="{FF2B5EF4-FFF2-40B4-BE49-F238E27FC236}">
                <a16:creationId xmlns:a16="http://schemas.microsoft.com/office/drawing/2014/main" id="{A3610348-245F-4F7A-A47F-D69CDE457F23}"/>
              </a:ext>
            </a:extLst>
          </p:cNvPr>
          <p:cNvPicPr>
            <a:picLocks noChangeAspect="1"/>
          </p:cNvPicPr>
          <p:nvPr/>
        </p:nvPicPr>
        <p:blipFill>
          <a:blip r:embed="rId3"/>
          <a:stretch>
            <a:fillRect/>
          </a:stretch>
        </p:blipFill>
        <p:spPr>
          <a:xfrm>
            <a:off x="4300756" y="596989"/>
            <a:ext cx="4082543" cy="43965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22193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a:t>Stock status</a:t>
            </a:r>
          </a:p>
          <a:p>
            <a:r>
              <a:rPr lang="en-US" sz="3000" dirty="0"/>
              <a:t>Risk table</a:t>
            </a:r>
          </a:p>
          <a:p>
            <a:r>
              <a:rPr lang="en-US" sz="3000" dirty="0"/>
              <a:t>ABC/OFL recommendations</a:t>
            </a:r>
          </a:p>
          <a:p>
            <a:r>
              <a:rPr lang="en-US" sz="3000" dirty="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227033"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700" dirty="0">
                <a:solidFill>
                  <a:schemeClr val="bg1"/>
                </a:solidFill>
              </a:rPr>
              <a:t>Results: recommendations</a:t>
            </a:r>
          </a:p>
        </p:txBody>
      </p:sp>
    </p:spTree>
    <p:extLst>
      <p:ext uri="{BB962C8B-B14F-4D97-AF65-F5344CB8AC3E}">
        <p14:creationId xmlns:p14="http://schemas.microsoft.com/office/powerpoint/2010/main" val="1015654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noAutofit/>
          </a:bodyPr>
          <a:lstStyle/>
          <a:p>
            <a:pPr algn="ctr"/>
            <a:r>
              <a:rPr lang="en-US" sz="2700" dirty="0"/>
              <a:t>Stock status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0569" y="1317523"/>
            <a:ext cx="3420964" cy="4973549"/>
          </a:xfrm>
        </p:spPr>
        <p:txBody>
          <a:bodyPr>
            <a:normAutofit/>
          </a:bodyPr>
          <a:lstStyle/>
          <a:p>
            <a:r>
              <a:rPr lang="en-US" sz="2600" dirty="0"/>
              <a:t>Tier 3b: on the ramp</a:t>
            </a:r>
          </a:p>
          <a:p>
            <a:r>
              <a:rPr lang="en-US" sz="2600" dirty="0"/>
              <a:t>Estimated to be above </a:t>
            </a:r>
            <a:r>
              <a:rPr lang="en-US" sz="2600" i="1" dirty="0"/>
              <a:t>B</a:t>
            </a:r>
            <a:r>
              <a:rPr lang="en-US" sz="2600" i="1" baseline="-25000" dirty="0"/>
              <a:t>20%</a:t>
            </a:r>
            <a:r>
              <a:rPr lang="en-US" sz="2600" i="1" dirty="0"/>
              <a:t> </a:t>
            </a:r>
            <a:r>
              <a:rPr lang="en-US" sz="2600" dirty="0"/>
              <a:t>(dashed red line), 2026 = </a:t>
            </a:r>
            <a:r>
              <a:rPr lang="en-US" sz="2600" i="1" dirty="0"/>
              <a:t>B</a:t>
            </a:r>
            <a:r>
              <a:rPr lang="en-US" sz="2600" i="1" baseline="-25000" dirty="0"/>
              <a:t>33.1%</a:t>
            </a:r>
          </a:p>
          <a:p>
            <a:r>
              <a:rPr lang="en-US" sz="2600" dirty="0"/>
              <a:t>Projected to move down the ramp in 2027</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38</a:t>
            </a:fld>
            <a:endParaRPr lang="en-US" sz="1400" dirty="0"/>
          </a:p>
        </p:txBody>
      </p:sp>
      <p:pic>
        <p:nvPicPr>
          <p:cNvPr id="5" name="Picture 4">
            <a:extLst>
              <a:ext uri="{FF2B5EF4-FFF2-40B4-BE49-F238E27FC236}">
                <a16:creationId xmlns:a16="http://schemas.microsoft.com/office/drawing/2014/main" id="{8372DB76-414A-4DCB-AC58-A41141D81289}"/>
              </a:ext>
            </a:extLst>
          </p:cNvPr>
          <p:cNvPicPr>
            <a:picLocks noChangeAspect="1"/>
          </p:cNvPicPr>
          <p:nvPr/>
        </p:nvPicPr>
        <p:blipFill>
          <a:blip r:embed="rId3"/>
          <a:stretch>
            <a:fillRect/>
          </a:stretch>
        </p:blipFill>
        <p:spPr>
          <a:xfrm>
            <a:off x="3978233" y="1648489"/>
            <a:ext cx="4076211" cy="4076211"/>
          </a:xfrm>
          <a:prstGeom prst="rect">
            <a:avLst/>
          </a:prstGeom>
          <a:effectLst>
            <a:outerShdw blurRad="63500" sx="102000" sy="102000" algn="ctr" rotWithShape="0">
              <a:prstClr val="black">
                <a:alpha val="40000"/>
              </a:prstClr>
            </a:outerShdw>
          </a:effectLst>
        </p:spPr>
      </p:pic>
      <p:sp>
        <p:nvSpPr>
          <p:cNvPr id="3" name="Oval 2">
            <a:extLst>
              <a:ext uri="{FF2B5EF4-FFF2-40B4-BE49-F238E27FC236}">
                <a16:creationId xmlns:a16="http://schemas.microsoft.com/office/drawing/2014/main" id="{627C13B5-7659-47E5-9916-D5F5F7849665}"/>
              </a:ext>
            </a:extLst>
          </p:cNvPr>
          <p:cNvSpPr/>
          <p:nvPr/>
        </p:nvSpPr>
        <p:spPr>
          <a:xfrm>
            <a:off x="4828032" y="2880360"/>
            <a:ext cx="512064" cy="9235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10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39</a:t>
            </a:fld>
            <a:endParaRPr lang="en-US" sz="1400" dirty="0"/>
          </a:p>
        </p:txBody>
      </p:sp>
      <p:pic>
        <p:nvPicPr>
          <p:cNvPr id="9" name="Picture 8">
            <a:extLst>
              <a:ext uri="{FF2B5EF4-FFF2-40B4-BE49-F238E27FC236}">
                <a16:creationId xmlns:a16="http://schemas.microsoft.com/office/drawing/2014/main" id="{D898660B-192C-4407-AAAA-66D6FB21C9AF}"/>
              </a:ext>
            </a:extLst>
          </p:cNvPr>
          <p:cNvPicPr>
            <a:picLocks noChangeAspect="1"/>
          </p:cNvPicPr>
          <p:nvPr/>
        </p:nvPicPr>
        <p:blipFill>
          <a:blip r:embed="rId3"/>
          <a:stretch>
            <a:fillRect/>
          </a:stretch>
        </p:blipFill>
        <p:spPr>
          <a:xfrm>
            <a:off x="59715" y="2936522"/>
            <a:ext cx="9024569" cy="3459611"/>
          </a:xfrm>
          <a:prstGeom prst="rect">
            <a:avLst/>
          </a:prstGeom>
        </p:spPr>
      </p:pic>
      <p:sp>
        <p:nvSpPr>
          <p:cNvPr id="12" name="Content Placeholder 2">
            <a:extLst>
              <a:ext uri="{FF2B5EF4-FFF2-40B4-BE49-F238E27FC236}">
                <a16:creationId xmlns:a16="http://schemas.microsoft.com/office/drawing/2014/main" id="{ED3AE99D-91A1-4C9B-A303-55CBFEED0959}"/>
              </a:ext>
            </a:extLst>
          </p:cNvPr>
          <p:cNvSpPr>
            <a:spLocks noGrp="1"/>
          </p:cNvSpPr>
          <p:nvPr>
            <p:ph idx="1"/>
          </p:nvPr>
        </p:nvSpPr>
        <p:spPr>
          <a:xfrm>
            <a:off x="214885" y="1317523"/>
            <a:ext cx="8714231" cy="1867088"/>
          </a:xfrm>
        </p:spPr>
        <p:txBody>
          <a:bodyPr>
            <a:normAutofit/>
          </a:bodyPr>
          <a:lstStyle/>
          <a:p>
            <a:pPr marL="0" indent="0">
              <a:buNone/>
            </a:pPr>
            <a:r>
              <a:rPr lang="en-US" sz="2600" dirty="0"/>
              <a:t>Risk table guiding principle: what are the risks, external to the stock assessment, to the recommended 2026 ABC?</a:t>
            </a:r>
          </a:p>
        </p:txBody>
      </p:sp>
    </p:spTree>
    <p:extLst>
      <p:ext uri="{BB962C8B-B14F-4D97-AF65-F5344CB8AC3E}">
        <p14:creationId xmlns:p14="http://schemas.microsoft.com/office/powerpoint/2010/main" val="3219700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59874" y="687474"/>
            <a:ext cx="8229600" cy="630049"/>
          </a:xfrm>
        </p:spPr>
        <p:txBody>
          <a:bodyPr>
            <a:normAutofit/>
          </a:bodyPr>
          <a:lstStyle/>
          <a:p>
            <a:pPr algn="ctr"/>
            <a:r>
              <a:rPr lang="en-US" dirty="0"/>
              <a:t>Operational Update assessment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
        <p:nvSpPr>
          <p:cNvPr id="11" name="Content Placeholder 2">
            <a:extLst>
              <a:ext uri="{FF2B5EF4-FFF2-40B4-BE49-F238E27FC236}">
                <a16:creationId xmlns:a16="http://schemas.microsoft.com/office/drawing/2014/main" id="{DAB401C2-0D28-48C0-A231-3C7F79311536}"/>
              </a:ext>
            </a:extLst>
          </p:cNvPr>
          <p:cNvSpPr>
            <a:spLocks noGrp="1"/>
          </p:cNvSpPr>
          <p:nvPr>
            <p:ph idx="1"/>
          </p:nvPr>
        </p:nvSpPr>
        <p:spPr>
          <a:xfrm>
            <a:off x="459874" y="1616271"/>
            <a:ext cx="8229600" cy="5122976"/>
          </a:xfrm>
        </p:spPr>
        <p:txBody>
          <a:bodyPr>
            <a:normAutofit fontScale="92500" lnSpcReduction="10000"/>
          </a:bodyPr>
          <a:lstStyle/>
          <a:p>
            <a:r>
              <a:rPr lang="en-US" sz="2600" dirty="0"/>
              <a:t>2025 GOA Pacific cod is an ‘Operational Update’ assessment:</a:t>
            </a:r>
          </a:p>
          <a:p>
            <a:r>
              <a:rPr lang="en-US" sz="2600" b="1" dirty="0"/>
              <a:t>Only new data through 2025 included, no model changes</a:t>
            </a:r>
            <a:endParaRPr lang="en-US" sz="2600" dirty="0"/>
          </a:p>
          <a:p>
            <a:r>
              <a:rPr lang="en-US" sz="2600" dirty="0"/>
              <a:t>Abbreviated SAFE document</a:t>
            </a:r>
          </a:p>
          <a:p>
            <a:pPr lvl="1"/>
            <a:r>
              <a:rPr lang="en-US" sz="2400" dirty="0"/>
              <a:t>Only sections that have been updated with new information since 2024 assessment included</a:t>
            </a:r>
          </a:p>
          <a:p>
            <a:pPr lvl="1"/>
            <a:r>
              <a:rPr lang="en-US" sz="2400" dirty="0"/>
              <a:t>Any missing sections (e.g., full Introduction) can be found in the 2024 SAFE</a:t>
            </a:r>
          </a:p>
          <a:p>
            <a:pPr lvl="1"/>
            <a:r>
              <a:rPr lang="en-US" sz="2400" dirty="0"/>
              <a:t>SSC/PT comments and responses not included, will be included and addressed in the next full assessment</a:t>
            </a:r>
          </a:p>
          <a:p>
            <a:pPr lvl="1"/>
            <a:r>
              <a:rPr lang="en-US" sz="2400" dirty="0"/>
              <a:t>Additional model files, results, and diagnostics area available electronically at this </a:t>
            </a:r>
            <a:r>
              <a:rPr lang="en-US" sz="2400" dirty="0">
                <a:hlinkClick r:id="rId3"/>
              </a:rPr>
              <a:t>link</a:t>
            </a:r>
            <a:endParaRPr lang="en-US" sz="2400" dirty="0"/>
          </a:p>
          <a:p>
            <a:endParaRPr lang="en-US" sz="2100" dirty="0"/>
          </a:p>
        </p:txBody>
      </p:sp>
    </p:spTree>
    <p:extLst>
      <p:ext uri="{BB962C8B-B14F-4D97-AF65-F5344CB8AC3E}">
        <p14:creationId xmlns:p14="http://schemas.microsoft.com/office/powerpoint/2010/main" val="3047215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40</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1428834"/>
            <a:ext cx="8292485" cy="5357726"/>
          </a:xfrm>
        </p:spPr>
        <p:txBody>
          <a:bodyPr>
            <a:normAutofit/>
          </a:bodyPr>
          <a:lstStyle/>
          <a:p>
            <a:r>
              <a:rPr lang="en-US" sz="2100" u="sng" dirty="0"/>
              <a:t>Changes from 2024:</a:t>
            </a:r>
          </a:p>
          <a:p>
            <a:r>
              <a:rPr lang="en-US" sz="2100" dirty="0" err="1"/>
              <a:t>Pop’n</a:t>
            </a:r>
            <a:r>
              <a:rPr lang="en-US" sz="2100" dirty="0"/>
              <a:t> dynamics considerations: historically low spawning biomass, below average recruitment, and below average spawning conditions in 2025 are cause for concern.</a:t>
            </a:r>
          </a:p>
          <a:p>
            <a:r>
              <a:rPr lang="en-US" sz="2100" dirty="0"/>
              <a:t>However, our understanding of spawning biomass and recruitment comes from assessment model, which, by definition, includes these considerations in any ABC recommendations</a:t>
            </a:r>
          </a:p>
          <a:p>
            <a:r>
              <a:rPr lang="en-US" sz="2100" dirty="0"/>
              <a:t>Below average spawning conditions in 2025 will likely lead to poor 2025 year-class, but, this has little effect on 2026 ABC</a:t>
            </a:r>
          </a:p>
          <a:p>
            <a:r>
              <a:rPr lang="en-US" sz="2100" dirty="0"/>
              <a:t>While there remains concern over the </a:t>
            </a:r>
            <a:r>
              <a:rPr lang="en-US" sz="2100" dirty="0" err="1"/>
              <a:t>pop’n</a:t>
            </a:r>
            <a:r>
              <a:rPr lang="en-US" sz="2100" dirty="0"/>
              <a:t> dynamics of this stock, reduce the risk level to 1 because these risks are not external to the stock assessment</a:t>
            </a:r>
          </a:p>
          <a:p>
            <a:endParaRPr lang="en-US" dirty="0"/>
          </a:p>
        </p:txBody>
      </p:sp>
    </p:spTree>
    <p:extLst>
      <p:ext uri="{BB962C8B-B14F-4D97-AF65-F5344CB8AC3E}">
        <p14:creationId xmlns:p14="http://schemas.microsoft.com/office/powerpoint/2010/main" val="2175513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41</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8" y="1500274"/>
            <a:ext cx="8224253" cy="4790798"/>
          </a:xfrm>
        </p:spPr>
        <p:txBody>
          <a:bodyPr>
            <a:normAutofit/>
          </a:bodyPr>
          <a:lstStyle/>
          <a:p>
            <a:r>
              <a:rPr lang="en-US" sz="2400" u="sng" dirty="0"/>
              <a:t>Changes from 2024:</a:t>
            </a:r>
          </a:p>
          <a:p>
            <a:r>
              <a:rPr lang="en-US" sz="2400" dirty="0"/>
              <a:t>Ecosystem considerations: warmer than average ocean conditions in 2025, decrease in adult body condition</a:t>
            </a:r>
          </a:p>
          <a:p>
            <a:r>
              <a:rPr lang="en-US" sz="2400" dirty="0"/>
              <a:t>Change from risk level 1 to 2 increased concern</a:t>
            </a:r>
          </a:p>
          <a:p>
            <a:pPr marL="0" indent="0">
              <a:buNone/>
            </a:pPr>
            <a:endParaRPr lang="en-US" sz="2400" dirty="0"/>
          </a:p>
          <a:p>
            <a:pPr marL="0" indent="0">
              <a:buNone/>
            </a:pPr>
            <a:r>
              <a:rPr lang="en-US" sz="2600" i="1" dirty="0"/>
              <a:t>Should the 2026 ABC be reduced from maximum?</a:t>
            </a:r>
          </a:p>
          <a:p>
            <a:r>
              <a:rPr lang="en-US" sz="2400" dirty="0"/>
              <a:t>Given our history with this stock, we must think critically about any recommendations that could have unintended impacts on the stock</a:t>
            </a:r>
          </a:p>
        </p:txBody>
      </p:sp>
    </p:spTree>
    <p:extLst>
      <p:ext uri="{BB962C8B-B14F-4D97-AF65-F5344CB8AC3E}">
        <p14:creationId xmlns:p14="http://schemas.microsoft.com/office/powerpoint/2010/main" val="3337267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42</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987552"/>
            <a:ext cx="8224252" cy="5870448"/>
          </a:xfrm>
        </p:spPr>
        <p:txBody>
          <a:bodyPr>
            <a:normAutofit/>
          </a:bodyPr>
          <a:lstStyle/>
          <a:p>
            <a:pPr marL="0" indent="0">
              <a:buNone/>
            </a:pPr>
            <a:endParaRPr lang="en-US" sz="2100" dirty="0"/>
          </a:p>
          <a:p>
            <a:pPr marL="0" indent="0">
              <a:buNone/>
            </a:pPr>
            <a:r>
              <a:rPr lang="en-US" sz="2600" i="1" dirty="0"/>
              <a:t>Should the 2026 ABC be reduced from maximum?</a:t>
            </a:r>
          </a:p>
          <a:p>
            <a:pPr marL="0" indent="0">
              <a:buNone/>
            </a:pPr>
            <a:endParaRPr lang="en-US" sz="2400" dirty="0"/>
          </a:p>
          <a:p>
            <a:r>
              <a:rPr lang="en-US" sz="2400" dirty="0"/>
              <a:t>Thinking through this question:</a:t>
            </a:r>
          </a:p>
          <a:p>
            <a:pPr lvl="1"/>
            <a:r>
              <a:rPr lang="en-US" sz="2100" dirty="0"/>
              <a:t>Data synthesis</a:t>
            </a:r>
          </a:p>
          <a:p>
            <a:pPr lvl="1"/>
            <a:r>
              <a:rPr lang="en-US" sz="2100" dirty="0"/>
              <a:t>Model evaluation</a:t>
            </a:r>
          </a:p>
          <a:p>
            <a:pPr lvl="1"/>
            <a:r>
              <a:rPr lang="en-US" sz="2100" dirty="0"/>
              <a:t>Projection considerations</a:t>
            </a:r>
          </a:p>
          <a:p>
            <a:pPr lvl="1"/>
            <a:r>
              <a:rPr lang="en-US" sz="2100" dirty="0"/>
              <a:t>Stock status and HCR</a:t>
            </a:r>
          </a:p>
          <a:p>
            <a:pPr lvl="1"/>
            <a:r>
              <a:rPr lang="en-US" sz="2100" dirty="0"/>
              <a:t>Have we been here before, and, what happened?</a:t>
            </a:r>
          </a:p>
          <a:p>
            <a:endParaRPr lang="en-US" dirty="0"/>
          </a:p>
        </p:txBody>
      </p:sp>
    </p:spTree>
    <p:extLst>
      <p:ext uri="{BB962C8B-B14F-4D97-AF65-F5344CB8AC3E}">
        <p14:creationId xmlns:p14="http://schemas.microsoft.com/office/powerpoint/2010/main" val="1215006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43</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687474"/>
            <a:ext cx="8245642" cy="2000862"/>
          </a:xfrm>
        </p:spPr>
        <p:txBody>
          <a:bodyPr>
            <a:normAutofit/>
          </a:bodyPr>
          <a:lstStyle/>
          <a:p>
            <a:pPr marL="0" indent="0">
              <a:buNone/>
            </a:pPr>
            <a:endParaRPr lang="en-US" sz="2100" dirty="0"/>
          </a:p>
          <a:p>
            <a:pPr marL="0" indent="0">
              <a:buNone/>
            </a:pPr>
            <a:r>
              <a:rPr lang="en-US" sz="2600" i="1" dirty="0"/>
              <a:t>Should the 2026 ABC be reduced from maximum?</a:t>
            </a:r>
          </a:p>
        </p:txBody>
      </p:sp>
      <p:pic>
        <p:nvPicPr>
          <p:cNvPr id="3" name="Picture 2">
            <a:extLst>
              <a:ext uri="{FF2B5EF4-FFF2-40B4-BE49-F238E27FC236}">
                <a16:creationId xmlns:a16="http://schemas.microsoft.com/office/drawing/2014/main" id="{B41E96DD-0703-4977-A03B-6F3C0F78ACF7}"/>
              </a:ext>
            </a:extLst>
          </p:cNvPr>
          <p:cNvPicPr>
            <a:picLocks noChangeAspect="1"/>
          </p:cNvPicPr>
          <p:nvPr/>
        </p:nvPicPr>
        <p:blipFill rotWithShape="1">
          <a:blip r:embed="rId3"/>
          <a:srcRect l="52923" t="16150" r="23692" b="18770"/>
          <a:stretch/>
        </p:blipFill>
        <p:spPr>
          <a:xfrm>
            <a:off x="7490766" y="2688336"/>
            <a:ext cx="1389888" cy="3868180"/>
          </a:xfrm>
          <a:prstGeom prst="rect">
            <a:avLst/>
          </a:prstGeom>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F9A31562-82F4-4DA0-A43D-40588B0DB674}"/>
              </a:ext>
            </a:extLst>
          </p:cNvPr>
          <p:cNvSpPr txBox="1">
            <a:spLocks/>
          </p:cNvSpPr>
          <p:nvPr/>
        </p:nvSpPr>
        <p:spPr>
          <a:xfrm>
            <a:off x="449179" y="1500274"/>
            <a:ext cx="5652917" cy="597850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Data synthesis:</a:t>
            </a:r>
          </a:p>
          <a:p>
            <a:pPr lvl="1"/>
            <a:r>
              <a:rPr lang="en-US" sz="2100" dirty="0"/>
              <a:t>Available population index data indicates an increase in the population since 2023/2024</a:t>
            </a:r>
          </a:p>
          <a:p>
            <a:pPr lvl="1"/>
            <a:r>
              <a:rPr lang="en-US" sz="2100" dirty="0"/>
              <a:t>AFSC longline survey exception, but, we’ve discussed why this result occurred, raw catch rates indicates increase</a:t>
            </a:r>
          </a:p>
          <a:p>
            <a:pPr lvl="1"/>
            <a:r>
              <a:rPr lang="en-US" sz="2100" dirty="0"/>
              <a:t>Available AFSC bottom trawl survey age and length composition consistently indicates age-1 – age-3 fish in population</a:t>
            </a:r>
          </a:p>
        </p:txBody>
      </p:sp>
      <p:pic>
        <p:nvPicPr>
          <p:cNvPr id="10" name="Picture 9">
            <a:extLst>
              <a:ext uri="{FF2B5EF4-FFF2-40B4-BE49-F238E27FC236}">
                <a16:creationId xmlns:a16="http://schemas.microsoft.com/office/drawing/2014/main" id="{F3B556A6-76E5-49C6-B3ED-0164A64E47FA}"/>
              </a:ext>
            </a:extLst>
          </p:cNvPr>
          <p:cNvPicPr>
            <a:picLocks noChangeAspect="1"/>
          </p:cNvPicPr>
          <p:nvPr/>
        </p:nvPicPr>
        <p:blipFill rotWithShape="1">
          <a:blip r:embed="rId4"/>
          <a:srcRect l="52955" t="16350" r="23199" b="34266"/>
          <a:stretch/>
        </p:blipFill>
        <p:spPr>
          <a:xfrm>
            <a:off x="6016752" y="3126017"/>
            <a:ext cx="1417320" cy="293522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19980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44</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1317523"/>
            <a:ext cx="8245642" cy="1143360"/>
          </a:xfrm>
        </p:spPr>
        <p:txBody>
          <a:bodyPr>
            <a:normAutofit/>
          </a:bodyPr>
          <a:lstStyle/>
          <a:p>
            <a:pPr marL="0" indent="0">
              <a:buNone/>
            </a:pPr>
            <a:r>
              <a:rPr lang="en-US" sz="2600" i="1" dirty="0"/>
              <a:t>Should the 2026 ABC be reduced from maximum?</a:t>
            </a:r>
          </a:p>
        </p:txBody>
      </p:sp>
      <p:pic>
        <p:nvPicPr>
          <p:cNvPr id="3" name="Picture 2">
            <a:extLst>
              <a:ext uri="{FF2B5EF4-FFF2-40B4-BE49-F238E27FC236}">
                <a16:creationId xmlns:a16="http://schemas.microsoft.com/office/drawing/2014/main" id="{934531F9-DA63-456B-AA0F-13A9868A97EF}"/>
              </a:ext>
            </a:extLst>
          </p:cNvPr>
          <p:cNvPicPr>
            <a:picLocks noChangeAspect="1"/>
          </p:cNvPicPr>
          <p:nvPr/>
        </p:nvPicPr>
        <p:blipFill rotWithShape="1">
          <a:blip r:embed="rId3"/>
          <a:srcRect l="52924" t="16149" r="23846" b="19396"/>
          <a:stretch/>
        </p:blipFill>
        <p:spPr>
          <a:xfrm>
            <a:off x="7314077" y="2547131"/>
            <a:ext cx="1380744" cy="3830939"/>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00B98D96-EEA5-4A1C-9E54-3F011304E5D2}"/>
              </a:ext>
            </a:extLst>
          </p:cNvPr>
          <p:cNvPicPr>
            <a:picLocks noChangeAspect="1"/>
          </p:cNvPicPr>
          <p:nvPr/>
        </p:nvPicPr>
        <p:blipFill rotWithShape="1">
          <a:blip r:embed="rId4"/>
          <a:srcRect l="53077" t="16151" r="23692" b="34460"/>
          <a:stretch/>
        </p:blipFill>
        <p:spPr>
          <a:xfrm>
            <a:off x="5808851" y="3020645"/>
            <a:ext cx="1380744" cy="2935491"/>
          </a:xfrm>
          <a:prstGeom prst="rect">
            <a:avLst/>
          </a:prstGeom>
          <a:effectLst>
            <a:outerShdw blurRad="63500" sx="102000" sy="102000" algn="ctr" rotWithShape="0">
              <a:prstClr val="black">
                <a:alpha val="40000"/>
              </a:prstClr>
            </a:outerShdw>
          </a:effectLst>
        </p:spPr>
      </p:pic>
      <p:sp>
        <p:nvSpPr>
          <p:cNvPr id="10" name="Content Placeholder 2">
            <a:extLst>
              <a:ext uri="{FF2B5EF4-FFF2-40B4-BE49-F238E27FC236}">
                <a16:creationId xmlns:a16="http://schemas.microsoft.com/office/drawing/2014/main" id="{7129D230-BBE8-46CF-A269-04C80BEB0F34}"/>
              </a:ext>
            </a:extLst>
          </p:cNvPr>
          <p:cNvSpPr txBox="1">
            <a:spLocks/>
          </p:cNvSpPr>
          <p:nvPr/>
        </p:nvSpPr>
        <p:spPr>
          <a:xfrm>
            <a:off x="449179" y="1947572"/>
            <a:ext cx="5359672" cy="479079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Model evaluation:</a:t>
            </a:r>
          </a:p>
          <a:p>
            <a:pPr lvl="1"/>
            <a:r>
              <a:rPr lang="en-US" sz="2100" dirty="0"/>
              <a:t>Model continues to estimate below average recruitment, but, these estimates do not fit the observed data well, particularly for smaller/younger fish</a:t>
            </a:r>
          </a:p>
          <a:p>
            <a:pPr lvl="1"/>
            <a:r>
              <a:rPr lang="en-US" sz="2100" dirty="0"/>
              <a:t>There is a possibility that the model estimates are misrepresenting recruitment </a:t>
            </a:r>
          </a:p>
          <a:p>
            <a:pPr lvl="1"/>
            <a:r>
              <a:rPr lang="en-US" sz="2100" dirty="0"/>
              <a:t>Model does not reflect increase in AFSC bottom trawl survey</a:t>
            </a:r>
          </a:p>
        </p:txBody>
      </p:sp>
    </p:spTree>
    <p:extLst>
      <p:ext uri="{BB962C8B-B14F-4D97-AF65-F5344CB8AC3E}">
        <p14:creationId xmlns:p14="http://schemas.microsoft.com/office/powerpoint/2010/main" val="141920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45</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721919"/>
            <a:ext cx="8245642" cy="5929352"/>
          </a:xfrm>
        </p:spPr>
        <p:txBody>
          <a:bodyPr>
            <a:normAutofit/>
          </a:bodyPr>
          <a:lstStyle/>
          <a:p>
            <a:pPr marL="0" indent="0">
              <a:buNone/>
            </a:pPr>
            <a:endParaRPr lang="en-US" sz="2100" dirty="0"/>
          </a:p>
          <a:p>
            <a:pPr marL="0" indent="0">
              <a:buNone/>
            </a:pPr>
            <a:r>
              <a:rPr lang="en-US" sz="2600" i="1" dirty="0"/>
              <a:t>Should the 2026 ABC be reduced from maximum?</a:t>
            </a:r>
          </a:p>
          <a:p>
            <a:r>
              <a:rPr lang="en-US" sz="2600" dirty="0"/>
              <a:t>Projection considerations:</a:t>
            </a:r>
          </a:p>
          <a:p>
            <a:pPr lvl="1"/>
            <a:r>
              <a:rPr lang="en-US" sz="2300" dirty="0"/>
              <a:t>Continue to note the average recruitment concern in projected biomass, when recent recruitment estimated to be below average since 2014; this potentially results in overly-optimistic long-term projections, but does not have large effect on 2026 ABC</a:t>
            </a:r>
          </a:p>
          <a:p>
            <a:pPr lvl="1"/>
            <a:r>
              <a:rPr lang="en-US" sz="2300" dirty="0"/>
              <a:t>Assumption of utilizing full ABC in terminal year of model for projections reduces 2026 recommended ABC by 5% as compared to using observed catch proportions since fishery closure in 2020</a:t>
            </a:r>
          </a:p>
        </p:txBody>
      </p:sp>
    </p:spTree>
    <p:extLst>
      <p:ext uri="{BB962C8B-B14F-4D97-AF65-F5344CB8AC3E}">
        <p14:creationId xmlns:p14="http://schemas.microsoft.com/office/powerpoint/2010/main" val="3737791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46</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1182807"/>
            <a:ext cx="8245642" cy="1633728"/>
          </a:xfrm>
        </p:spPr>
        <p:txBody>
          <a:bodyPr>
            <a:normAutofit/>
          </a:bodyPr>
          <a:lstStyle/>
          <a:p>
            <a:pPr marL="0" indent="0">
              <a:buNone/>
            </a:pPr>
            <a:r>
              <a:rPr lang="en-US" sz="2400" i="1" dirty="0"/>
              <a:t>Should the 2026 ABC be reduced from maximum?</a:t>
            </a:r>
          </a:p>
        </p:txBody>
      </p:sp>
      <p:pic>
        <p:nvPicPr>
          <p:cNvPr id="9" name="Picture 8">
            <a:extLst>
              <a:ext uri="{FF2B5EF4-FFF2-40B4-BE49-F238E27FC236}">
                <a16:creationId xmlns:a16="http://schemas.microsoft.com/office/drawing/2014/main" id="{DC87A488-5730-4756-8973-5E902CC8F754}"/>
              </a:ext>
            </a:extLst>
          </p:cNvPr>
          <p:cNvPicPr>
            <a:picLocks noChangeAspect="1"/>
          </p:cNvPicPr>
          <p:nvPr/>
        </p:nvPicPr>
        <p:blipFill>
          <a:blip r:embed="rId3"/>
          <a:stretch>
            <a:fillRect/>
          </a:stretch>
        </p:blipFill>
        <p:spPr>
          <a:xfrm>
            <a:off x="5335388" y="2423688"/>
            <a:ext cx="3235556" cy="3235556"/>
          </a:xfrm>
          <a:prstGeom prst="rect">
            <a:avLst/>
          </a:prstGeom>
          <a:effectLst>
            <a:outerShdw blurRad="63500" sx="102000" sy="102000" algn="ctr" rotWithShape="0">
              <a:prstClr val="black">
                <a:alpha val="40000"/>
              </a:prstClr>
            </a:outerShdw>
          </a:effectLst>
        </p:spPr>
      </p:pic>
      <p:sp>
        <p:nvSpPr>
          <p:cNvPr id="10" name="Content Placeholder 2">
            <a:extLst>
              <a:ext uri="{FF2B5EF4-FFF2-40B4-BE49-F238E27FC236}">
                <a16:creationId xmlns:a16="http://schemas.microsoft.com/office/drawing/2014/main" id="{18787AC9-7E58-44A1-88C3-2FA21717DB6E}"/>
              </a:ext>
            </a:extLst>
          </p:cNvPr>
          <p:cNvSpPr txBox="1">
            <a:spLocks/>
          </p:cNvSpPr>
          <p:nvPr/>
        </p:nvSpPr>
        <p:spPr>
          <a:xfrm>
            <a:off x="449179" y="1646067"/>
            <a:ext cx="4514035" cy="479079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t>Stock status and HCR:</a:t>
            </a:r>
          </a:p>
          <a:p>
            <a:pPr lvl="1"/>
            <a:r>
              <a:rPr lang="en-US" sz="2100" dirty="0"/>
              <a:t>Stock is currently in Tier 3b, on the ramp of the HCR</a:t>
            </a:r>
          </a:p>
          <a:p>
            <a:pPr lvl="1"/>
            <a:r>
              <a:rPr lang="en-US" sz="2100" dirty="0"/>
              <a:t>Based on the HCR and projected stock status, </a:t>
            </a:r>
            <a:r>
              <a:rPr lang="en-US" sz="2100" i="1" dirty="0"/>
              <a:t>F</a:t>
            </a:r>
            <a:r>
              <a:rPr lang="en-US" sz="2100" i="1" baseline="-25000" dirty="0"/>
              <a:t>40%</a:t>
            </a:r>
            <a:r>
              <a:rPr lang="en-US" sz="2100" dirty="0"/>
              <a:t> reduced by 18% to obtain 2026 </a:t>
            </a:r>
            <a:r>
              <a:rPr lang="en-US" sz="2100" i="1" dirty="0"/>
              <a:t>F</a:t>
            </a:r>
            <a:r>
              <a:rPr lang="en-US" sz="2100" i="1" baseline="-25000" dirty="0"/>
              <a:t>ABC</a:t>
            </a:r>
            <a:endParaRPr lang="en-US" sz="2100" dirty="0"/>
          </a:p>
        </p:txBody>
      </p:sp>
    </p:spTree>
    <p:extLst>
      <p:ext uri="{BB962C8B-B14F-4D97-AF65-F5344CB8AC3E}">
        <p14:creationId xmlns:p14="http://schemas.microsoft.com/office/powerpoint/2010/main" val="3557061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47</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70568" y="-38239"/>
            <a:ext cx="8224253" cy="4790798"/>
          </a:xfrm>
        </p:spPr>
        <p:txBody>
          <a:bodyPr>
            <a:normAutofit/>
          </a:bodyPr>
          <a:lstStyle/>
          <a:p>
            <a:pPr marL="0" indent="0">
              <a:buNone/>
            </a:pPr>
            <a:endParaRPr lang="en-US" sz="2100" dirty="0"/>
          </a:p>
          <a:p>
            <a:pPr marL="0" indent="0">
              <a:buNone/>
            </a:pPr>
            <a:r>
              <a:rPr lang="en-US" sz="2600" i="1" dirty="0"/>
              <a:t>Should the 2026 ABC be reduced from maximum?</a:t>
            </a:r>
          </a:p>
          <a:p>
            <a:r>
              <a:rPr lang="en-US" sz="2400" dirty="0"/>
              <a:t>Have we been here before, and, what happened?</a:t>
            </a:r>
          </a:p>
          <a:p>
            <a:pPr lvl="1"/>
            <a:r>
              <a:rPr lang="en-US" sz="2100" dirty="0"/>
              <a:t>Recognizing that no two years are exactly the same, highlight two recent years in which number of heatwave days similar to 2025: 2014 and 2019</a:t>
            </a:r>
          </a:p>
        </p:txBody>
      </p:sp>
      <p:pic>
        <p:nvPicPr>
          <p:cNvPr id="3" name="Picture 2">
            <a:extLst>
              <a:ext uri="{FF2B5EF4-FFF2-40B4-BE49-F238E27FC236}">
                <a16:creationId xmlns:a16="http://schemas.microsoft.com/office/drawing/2014/main" id="{92294494-DE52-4615-A40C-7577A3B63841}"/>
              </a:ext>
            </a:extLst>
          </p:cNvPr>
          <p:cNvPicPr>
            <a:picLocks noChangeAspect="1"/>
          </p:cNvPicPr>
          <p:nvPr/>
        </p:nvPicPr>
        <p:blipFill>
          <a:blip r:embed="rId3"/>
          <a:stretch>
            <a:fillRect/>
          </a:stretch>
        </p:blipFill>
        <p:spPr>
          <a:xfrm>
            <a:off x="1578233" y="3821991"/>
            <a:ext cx="6008922" cy="2670632"/>
          </a:xfrm>
          <a:prstGeom prst="rect">
            <a:avLst/>
          </a:prstGeom>
          <a:effectLst>
            <a:outerShdw blurRad="63500" sx="102000" sy="102000" algn="ctr" rotWithShape="0">
              <a:prstClr val="black">
                <a:alpha val="40000"/>
              </a:prstClr>
            </a:outerShdw>
          </a:effectLst>
        </p:spPr>
      </p:pic>
      <p:sp>
        <p:nvSpPr>
          <p:cNvPr id="2" name="Arrow: Down 1">
            <a:extLst>
              <a:ext uri="{FF2B5EF4-FFF2-40B4-BE49-F238E27FC236}">
                <a16:creationId xmlns:a16="http://schemas.microsoft.com/office/drawing/2014/main" id="{405D2D60-DE19-4A66-9676-F93204EF7CAD}"/>
              </a:ext>
            </a:extLst>
          </p:cNvPr>
          <p:cNvSpPr/>
          <p:nvPr/>
        </p:nvSpPr>
        <p:spPr>
          <a:xfrm>
            <a:off x="4965192" y="4111388"/>
            <a:ext cx="219456" cy="4274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DC3911A0-2E36-4AA8-8B54-388FB79EBBAF}"/>
              </a:ext>
            </a:extLst>
          </p:cNvPr>
          <p:cNvSpPr/>
          <p:nvPr/>
        </p:nvSpPr>
        <p:spPr>
          <a:xfrm>
            <a:off x="5409297" y="3821991"/>
            <a:ext cx="219456" cy="4274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95CEB4EC-864C-43C8-919F-7422D7B84893}"/>
              </a:ext>
            </a:extLst>
          </p:cNvPr>
          <p:cNvSpPr/>
          <p:nvPr/>
        </p:nvSpPr>
        <p:spPr>
          <a:xfrm>
            <a:off x="5931408" y="4581689"/>
            <a:ext cx="219456" cy="4274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8873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48</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70568" y="1482774"/>
            <a:ext cx="8202863" cy="4838488"/>
          </a:xfrm>
        </p:spPr>
        <p:txBody>
          <a:bodyPr>
            <a:normAutofit fontScale="85000" lnSpcReduction="10000"/>
          </a:bodyPr>
          <a:lstStyle/>
          <a:p>
            <a:pPr marL="0" indent="0">
              <a:buNone/>
            </a:pPr>
            <a:r>
              <a:rPr lang="en-US" sz="2800" i="1" dirty="0"/>
              <a:t>Have we been here before, and, what happened?</a:t>
            </a:r>
          </a:p>
          <a:p>
            <a:r>
              <a:rPr lang="en-US" sz="2600" u="sng" dirty="0"/>
              <a:t>2014</a:t>
            </a:r>
            <a:r>
              <a:rPr lang="en-US" sz="2600" dirty="0"/>
              <a:t>: precipitated severe heatwave in 2015 and 2016, following which population collapses</a:t>
            </a:r>
          </a:p>
          <a:p>
            <a:r>
              <a:rPr lang="en-US" sz="2600" dirty="0"/>
              <a:t>Model estimates from 2014/2015 much different than current model</a:t>
            </a:r>
          </a:p>
          <a:p>
            <a:pPr lvl="1"/>
            <a:r>
              <a:rPr lang="en-US" sz="2300" dirty="0"/>
              <a:t>Spawning biomass in 2014 250% larger than Model 24.0 2014 estimate</a:t>
            </a:r>
          </a:p>
          <a:p>
            <a:pPr lvl="1"/>
            <a:r>
              <a:rPr lang="en-US" sz="2300" dirty="0"/>
              <a:t>Adopted 2015 ABC 150% larger than recommended 2026 ABC</a:t>
            </a:r>
          </a:p>
          <a:p>
            <a:r>
              <a:rPr lang="en-US" sz="2600" dirty="0"/>
              <a:t>Standardizing ABC as a proportion of total biomass and comparing between 2015 and 2026, recommended 2026 ABC 24% smaller than what was adopted in 2015</a:t>
            </a:r>
          </a:p>
          <a:p>
            <a:r>
              <a:rPr lang="en-US" sz="2600" dirty="0"/>
              <a:t>Seasonality and selectivity is the primary difference between the model used in 2014 and Model 24.0</a:t>
            </a:r>
          </a:p>
        </p:txBody>
      </p:sp>
    </p:spTree>
    <p:extLst>
      <p:ext uri="{BB962C8B-B14F-4D97-AF65-F5344CB8AC3E}">
        <p14:creationId xmlns:p14="http://schemas.microsoft.com/office/powerpoint/2010/main" val="41616900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49</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1317523"/>
            <a:ext cx="8245642" cy="5225142"/>
          </a:xfrm>
        </p:spPr>
        <p:txBody>
          <a:bodyPr>
            <a:normAutofit fontScale="92500"/>
          </a:bodyPr>
          <a:lstStyle/>
          <a:p>
            <a:pPr marL="0" indent="0">
              <a:buNone/>
            </a:pPr>
            <a:r>
              <a:rPr lang="en-US" sz="2600" i="1" dirty="0"/>
              <a:t>Have we been here before, and, what happened?</a:t>
            </a:r>
          </a:p>
          <a:p>
            <a:r>
              <a:rPr lang="en-US" sz="2400" u="sng" dirty="0"/>
              <a:t>2019</a:t>
            </a:r>
            <a:r>
              <a:rPr lang="en-US" sz="2400" dirty="0"/>
              <a:t>: Model recommendation in 2019 resulted in 2020 fishery closure</a:t>
            </a:r>
          </a:p>
          <a:p>
            <a:r>
              <a:rPr lang="en-US" sz="2400" dirty="0"/>
              <a:t>After 2019, survey indices have increased, presumably reflecting advantageous conditions for cod population due to improvement in ecosystem conditions after 2019</a:t>
            </a:r>
          </a:p>
          <a:p>
            <a:r>
              <a:rPr lang="en-US" sz="2400" dirty="0"/>
              <a:t>2019 year-class estimated to be smallest in time-series, suspect that 2025 year-class could be of similar magnitude</a:t>
            </a:r>
          </a:p>
          <a:p>
            <a:r>
              <a:rPr lang="en-US" sz="2400" dirty="0"/>
              <a:t>While a number of improvements to the model and data have been implemented since 2019, Model 24.0 is fundamentally the same model as used in 2019 to recommend the fishery closure (note: no additional buffers have been applied to recommended ABC since fishery closure)</a:t>
            </a:r>
          </a:p>
        </p:txBody>
      </p:sp>
    </p:spTree>
    <p:extLst>
      <p:ext uri="{BB962C8B-B14F-4D97-AF65-F5344CB8AC3E}">
        <p14:creationId xmlns:p14="http://schemas.microsoft.com/office/powerpoint/2010/main" val="4066422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a:xfrm>
            <a:off x="448574" y="687474"/>
            <a:ext cx="8224858" cy="630049"/>
          </a:xfrm>
        </p:spPr>
        <p:txBody>
          <a:bodyPr/>
          <a:lstStyle/>
          <a:p>
            <a:pPr algn="ctr"/>
            <a:r>
              <a:rPr lang="en-US" dirty="0"/>
              <a:t>Assessment evaluation Outline</a:t>
            </a:r>
          </a:p>
        </p:txBody>
      </p:sp>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5</a:t>
            </a:fld>
            <a:endParaRPr lang="en-US" sz="1400" dirty="0"/>
          </a:p>
        </p:txBody>
      </p:sp>
      <p:graphicFrame>
        <p:nvGraphicFramePr>
          <p:cNvPr id="3" name="Diagram 2">
            <a:extLst>
              <a:ext uri="{FF2B5EF4-FFF2-40B4-BE49-F238E27FC236}">
                <a16:creationId xmlns:a16="http://schemas.microsoft.com/office/drawing/2014/main" id="{A8B51CBE-0346-4347-9634-13B8B77F427A}"/>
              </a:ext>
            </a:extLst>
          </p:cNvPr>
          <p:cNvGraphicFramePr/>
          <p:nvPr>
            <p:extLst>
              <p:ext uri="{D42A27DB-BD31-4B8C-83A1-F6EECF244321}">
                <p14:modId xmlns:p14="http://schemas.microsoft.com/office/powerpoint/2010/main" val="319160986"/>
              </p:ext>
            </p:extLst>
          </p:nvPr>
        </p:nvGraphicFramePr>
        <p:xfrm>
          <a:off x="224287" y="0"/>
          <a:ext cx="8695426" cy="685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1828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50</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511117" y="1253386"/>
            <a:ext cx="8100376" cy="1005182"/>
          </a:xfrm>
        </p:spPr>
        <p:txBody>
          <a:bodyPr>
            <a:normAutofit/>
          </a:bodyPr>
          <a:lstStyle/>
          <a:p>
            <a:pPr marL="0" indent="0">
              <a:buNone/>
            </a:pPr>
            <a:r>
              <a:rPr lang="en-US" sz="2600" i="1" dirty="0"/>
              <a:t>Have we been here before, and, what happened?</a:t>
            </a:r>
          </a:p>
        </p:txBody>
      </p:sp>
      <p:graphicFrame>
        <p:nvGraphicFramePr>
          <p:cNvPr id="2" name="Table 1">
            <a:extLst>
              <a:ext uri="{FF2B5EF4-FFF2-40B4-BE49-F238E27FC236}">
                <a16:creationId xmlns:a16="http://schemas.microsoft.com/office/drawing/2014/main" id="{90E7EBFF-13FA-41C9-9912-2A25A62559DE}"/>
              </a:ext>
            </a:extLst>
          </p:cNvPr>
          <p:cNvGraphicFramePr>
            <a:graphicFrameLocks noGrp="1"/>
          </p:cNvGraphicFramePr>
          <p:nvPr>
            <p:extLst>
              <p:ext uri="{D42A27DB-BD31-4B8C-83A1-F6EECF244321}">
                <p14:modId xmlns:p14="http://schemas.microsoft.com/office/powerpoint/2010/main" val="2548389023"/>
              </p:ext>
            </p:extLst>
          </p:nvPr>
        </p:nvGraphicFramePr>
        <p:xfrm>
          <a:off x="208759" y="2282013"/>
          <a:ext cx="8705092" cy="2905760"/>
        </p:xfrm>
        <a:graphic>
          <a:graphicData uri="http://schemas.openxmlformats.org/drawingml/2006/table">
            <a:tbl>
              <a:tblPr/>
              <a:tblGrid>
                <a:gridCol w="2176273">
                  <a:extLst>
                    <a:ext uri="{9D8B030D-6E8A-4147-A177-3AD203B41FA5}">
                      <a16:colId xmlns:a16="http://schemas.microsoft.com/office/drawing/2014/main" val="1797631925"/>
                    </a:ext>
                  </a:extLst>
                </a:gridCol>
                <a:gridCol w="2176273">
                  <a:extLst>
                    <a:ext uri="{9D8B030D-6E8A-4147-A177-3AD203B41FA5}">
                      <a16:colId xmlns:a16="http://schemas.microsoft.com/office/drawing/2014/main" val="104080267"/>
                    </a:ext>
                  </a:extLst>
                </a:gridCol>
                <a:gridCol w="2176273">
                  <a:extLst>
                    <a:ext uri="{9D8B030D-6E8A-4147-A177-3AD203B41FA5}">
                      <a16:colId xmlns:a16="http://schemas.microsoft.com/office/drawing/2014/main" val="810476199"/>
                    </a:ext>
                  </a:extLst>
                </a:gridCol>
                <a:gridCol w="2176273">
                  <a:extLst>
                    <a:ext uri="{9D8B030D-6E8A-4147-A177-3AD203B41FA5}">
                      <a16:colId xmlns:a16="http://schemas.microsoft.com/office/drawing/2014/main" val="4168943868"/>
                    </a:ext>
                  </a:extLst>
                </a:gridCol>
              </a:tblGrid>
              <a:tr h="184150">
                <a:tc>
                  <a:txBody>
                    <a:bodyPr/>
                    <a:lstStyle/>
                    <a:p>
                      <a:pPr algn="ctr" fontAlgn="b"/>
                      <a:endParaRPr lang="en-US" sz="2100" i="0" kern="1200" dirty="0">
                        <a:solidFill>
                          <a:schemeClr val="tx2"/>
                        </a:solidFill>
                        <a:latin typeface="Arial" panose="020B0604020202020204" pitchFamily="34" charset="0"/>
                        <a:ea typeface="+mn-ea"/>
                        <a:cs typeface="Arial" panose="020B0604020202020204" pitchFamily="34" charset="0"/>
                      </a:endParaRP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i="0" kern="1200">
                          <a:solidFill>
                            <a:schemeClr val="tx2"/>
                          </a:solidFill>
                          <a:latin typeface="Arial" panose="020B0604020202020204" pitchFamily="34" charset="0"/>
                          <a:ea typeface="+mn-ea"/>
                          <a:cs typeface="Arial" panose="020B0604020202020204" pitchFamily="34" charset="0"/>
                        </a:rPr>
                        <a:t>2014</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i="0" kern="1200">
                          <a:solidFill>
                            <a:schemeClr val="tx2"/>
                          </a:solidFill>
                          <a:latin typeface="Arial" panose="020B0604020202020204" pitchFamily="34" charset="0"/>
                          <a:ea typeface="+mn-ea"/>
                          <a:cs typeface="Arial" panose="020B0604020202020204" pitchFamily="34" charset="0"/>
                        </a:rPr>
                        <a:t>2019</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i="0" kern="1200" dirty="0">
                          <a:solidFill>
                            <a:schemeClr val="tx2"/>
                          </a:solidFill>
                          <a:latin typeface="Arial" panose="020B0604020202020204" pitchFamily="34" charset="0"/>
                          <a:ea typeface="+mn-ea"/>
                          <a:cs typeface="Arial" panose="020B0604020202020204" pitchFamily="34" charset="0"/>
                        </a:rPr>
                        <a:t>2025</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3184841"/>
                  </a:ext>
                </a:extLst>
              </a:tr>
              <a:tr h="184150">
                <a:tc>
                  <a:txBody>
                    <a:bodyPr/>
                    <a:lstStyle/>
                    <a:p>
                      <a:pPr algn="l" fontAlgn="b"/>
                      <a:r>
                        <a:rPr lang="en-US" sz="2100" i="0" kern="1200" dirty="0">
                          <a:solidFill>
                            <a:schemeClr val="tx2"/>
                          </a:solidFill>
                          <a:latin typeface="Arial" panose="020B0604020202020204" pitchFamily="34" charset="0"/>
                          <a:ea typeface="+mn-ea"/>
                          <a:cs typeface="Arial" panose="020B0604020202020204" pitchFamily="34" charset="0"/>
                        </a:rPr>
                        <a:t>Biomass conditions</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l" fontAlgn="b"/>
                      <a:r>
                        <a:rPr lang="en-US" sz="2100" i="0" kern="1200" dirty="0">
                          <a:solidFill>
                            <a:schemeClr val="tx2"/>
                          </a:solidFill>
                          <a:latin typeface="Arial" panose="020B0604020202020204" pitchFamily="34" charset="0"/>
                          <a:ea typeface="+mn-ea"/>
                          <a:cs typeface="Arial" panose="020B0604020202020204" pitchFamily="34" charset="0"/>
                        </a:rPr>
                        <a:t>Largest biomass in recent time series</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l" fontAlgn="b"/>
                      <a:r>
                        <a:rPr lang="en-US" sz="2100" i="0" kern="1200">
                          <a:solidFill>
                            <a:schemeClr val="tx2"/>
                          </a:solidFill>
                          <a:latin typeface="Arial" panose="020B0604020202020204" pitchFamily="34" charset="0"/>
                          <a:ea typeface="+mn-ea"/>
                          <a:cs typeface="Arial" panose="020B0604020202020204" pitchFamily="34" charset="0"/>
                        </a:rPr>
                        <a:t>Lowest biomass in time series</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l" fontAlgn="b"/>
                      <a:r>
                        <a:rPr lang="en-US" sz="2100" i="0" kern="1200" dirty="0">
                          <a:solidFill>
                            <a:schemeClr val="tx2"/>
                          </a:solidFill>
                          <a:latin typeface="Arial" panose="020B0604020202020204" pitchFamily="34" charset="0"/>
                          <a:ea typeface="+mn-ea"/>
                          <a:cs typeface="Arial" panose="020B0604020202020204" pitchFamily="34" charset="0"/>
                        </a:rPr>
                        <a:t>Continuing to increase since historical low</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443599456"/>
                  </a:ext>
                </a:extLst>
              </a:tr>
              <a:tr h="184150">
                <a:tc>
                  <a:txBody>
                    <a:bodyPr/>
                    <a:lstStyle/>
                    <a:p>
                      <a:pPr algn="l" fontAlgn="b"/>
                      <a:r>
                        <a:rPr lang="en-US" sz="2100" i="0" kern="1200">
                          <a:solidFill>
                            <a:schemeClr val="tx2"/>
                          </a:solidFill>
                          <a:latin typeface="Arial" panose="020B0604020202020204" pitchFamily="34" charset="0"/>
                          <a:ea typeface="+mn-ea"/>
                          <a:cs typeface="Arial" panose="020B0604020202020204" pitchFamily="34" charset="0"/>
                        </a:rPr>
                        <a:t>Recruitment trends</a:t>
                      </a:r>
                    </a:p>
                  </a:txBody>
                  <a:tcPr marL="6350" marR="6350" marT="6350" marB="0"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l" fontAlgn="b"/>
                      <a:r>
                        <a:rPr lang="en-US" sz="2100" i="0" kern="1200" dirty="0">
                          <a:solidFill>
                            <a:schemeClr val="tx2"/>
                          </a:solidFill>
                          <a:latin typeface="Arial" panose="020B0604020202020204" pitchFamily="34" charset="0"/>
                          <a:ea typeface="+mn-ea"/>
                          <a:cs typeface="Arial" panose="020B0604020202020204" pitchFamily="34" charset="0"/>
                        </a:rPr>
                        <a:t>At end of period of above average recruitment</a:t>
                      </a:r>
                    </a:p>
                  </a:txBody>
                  <a:tcPr marL="6350" marR="6350" marT="6350" marB="0"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l" fontAlgn="b"/>
                      <a:r>
                        <a:rPr lang="en-US" sz="2100" i="0" kern="1200" dirty="0">
                          <a:solidFill>
                            <a:schemeClr val="tx2"/>
                          </a:solidFill>
                          <a:latin typeface="Arial" panose="020B0604020202020204" pitchFamily="34" charset="0"/>
                          <a:ea typeface="+mn-ea"/>
                          <a:cs typeface="Arial" panose="020B0604020202020204" pitchFamily="34" charset="0"/>
                        </a:rPr>
                        <a:t>In midst of below average recruitment</a:t>
                      </a:r>
                    </a:p>
                  </a:txBody>
                  <a:tcPr marL="6350" marR="6350" marT="6350" marB="0"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tc>
                  <a:txBody>
                    <a:bodyPr/>
                    <a:lstStyle/>
                    <a:p>
                      <a:pPr algn="l" fontAlgn="b"/>
                      <a:r>
                        <a:rPr lang="en-US" sz="2100" i="0" kern="1200" dirty="0">
                          <a:solidFill>
                            <a:schemeClr val="tx2"/>
                          </a:solidFill>
                          <a:latin typeface="Arial" panose="020B0604020202020204" pitchFamily="34" charset="0"/>
                          <a:ea typeface="+mn-ea"/>
                          <a:cs typeface="Arial" panose="020B0604020202020204" pitchFamily="34" charset="0"/>
                        </a:rPr>
                        <a:t>10 years worth of below average recruitment</a:t>
                      </a:r>
                    </a:p>
                  </a:txBody>
                  <a:tcPr marL="6350" marR="6350" marT="6350" marB="0" anchor="ctr">
                    <a:lnL>
                      <a:noFill/>
                    </a:lnL>
                    <a:lnR>
                      <a:noFill/>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79991727"/>
                  </a:ext>
                </a:extLst>
              </a:tr>
              <a:tr h="184150">
                <a:tc gridSpan="2">
                  <a:txBody>
                    <a:bodyPr/>
                    <a:lstStyle/>
                    <a:p>
                      <a:pPr algn="l" fontAlgn="b"/>
                      <a:r>
                        <a:rPr lang="en-US" sz="2100" i="0" kern="1200" dirty="0">
                          <a:solidFill>
                            <a:schemeClr val="tx2"/>
                          </a:solidFill>
                          <a:latin typeface="Arial" panose="020B0604020202020204" pitchFamily="34" charset="0"/>
                          <a:ea typeface="+mn-ea"/>
                          <a:cs typeface="Arial" panose="020B0604020202020204" pitchFamily="34" charset="0"/>
                        </a:rPr>
                        <a:t>Demographics </a:t>
                      </a:r>
                    </a:p>
                    <a:p>
                      <a:pPr algn="l" fontAlgn="b"/>
                      <a:r>
                        <a:rPr lang="en-US" sz="2100" i="0" kern="1200" dirty="0">
                          <a:solidFill>
                            <a:schemeClr val="tx2"/>
                          </a:solidFill>
                          <a:latin typeface="Arial" panose="020B0604020202020204" pitchFamily="34" charset="0"/>
                          <a:ea typeface="+mn-ea"/>
                          <a:cs typeface="Arial" panose="020B0604020202020204" pitchFamily="34" charset="0"/>
                        </a:rPr>
                        <a:t>(survey length)</a:t>
                      </a:r>
                    </a:p>
                  </a:txBody>
                  <a:tcPr marL="6350" marR="6350" marT="6350" marB="0" anchor="ctr">
                    <a:lnL>
                      <a:noFill/>
                    </a:lnL>
                    <a:lnR>
                      <a:noFill/>
                    </a:lnR>
                    <a:lnT w="12700" cap="flat" cmpd="sng" algn="ctr">
                      <a:solidFill>
                        <a:schemeClr val="tx1"/>
                      </a:solidFill>
                      <a:prstDash val="sysDot"/>
                      <a:round/>
                      <a:headEnd type="none" w="med" len="med"/>
                      <a:tailEnd type="none" w="med" len="med"/>
                    </a:lnT>
                    <a:lnB>
                      <a:noFill/>
                    </a:lnB>
                  </a:tcPr>
                </a:tc>
                <a:tc hMerge="1">
                  <a:txBody>
                    <a:bodyPr/>
                    <a:lstStyle/>
                    <a:p>
                      <a:endParaRPr lang="en-US"/>
                    </a:p>
                  </a:txBody>
                  <a:tcPr/>
                </a:tc>
                <a:tc>
                  <a:txBody>
                    <a:bodyPr/>
                    <a:lstStyle/>
                    <a:p>
                      <a:pPr algn="l" fontAlgn="b"/>
                      <a:endParaRPr lang="en-US" sz="2100" i="0" kern="1200" dirty="0">
                        <a:solidFill>
                          <a:schemeClr val="tx2"/>
                        </a:solidFill>
                        <a:latin typeface="Arial" panose="020B0604020202020204" pitchFamily="34" charset="0"/>
                        <a:ea typeface="+mn-ea"/>
                        <a:cs typeface="Arial" panose="020B0604020202020204" pitchFamily="34" charset="0"/>
                      </a:endParaRPr>
                    </a:p>
                  </a:txBody>
                  <a:tcPr marL="6350" marR="6350" marT="6350" marB="0" anchor="ctr">
                    <a:lnL>
                      <a:noFill/>
                    </a:lnL>
                    <a:lnR>
                      <a:noFill/>
                    </a:lnR>
                    <a:lnT w="12700" cap="flat" cmpd="sng" algn="ctr">
                      <a:solidFill>
                        <a:schemeClr val="tx1"/>
                      </a:solidFill>
                      <a:prstDash val="sysDot"/>
                      <a:round/>
                      <a:headEnd type="none" w="med" len="med"/>
                      <a:tailEnd type="none" w="med" len="med"/>
                    </a:lnT>
                    <a:lnB>
                      <a:noFill/>
                    </a:lnB>
                  </a:tcPr>
                </a:tc>
                <a:tc>
                  <a:txBody>
                    <a:bodyPr/>
                    <a:lstStyle/>
                    <a:p>
                      <a:pPr algn="l" fontAlgn="b"/>
                      <a:endParaRPr lang="en-US" sz="2100" i="0" kern="1200" dirty="0">
                        <a:solidFill>
                          <a:schemeClr val="tx2"/>
                        </a:solidFill>
                        <a:latin typeface="Arial" panose="020B0604020202020204" pitchFamily="34" charset="0"/>
                        <a:ea typeface="+mn-ea"/>
                        <a:cs typeface="Arial" panose="020B0604020202020204" pitchFamily="34" charset="0"/>
                      </a:endParaRPr>
                    </a:p>
                  </a:txBody>
                  <a:tcPr marL="6350" marR="6350" marT="6350" marB="0" anchor="ctr">
                    <a:lnL>
                      <a:noFill/>
                    </a:lnL>
                    <a:lnR>
                      <a:noFill/>
                    </a:lnR>
                    <a:lnT w="12700" cap="flat" cmpd="sng" algn="ctr">
                      <a:solidFill>
                        <a:schemeClr val="tx1"/>
                      </a:solidFill>
                      <a:prstDash val="sysDot"/>
                      <a:round/>
                      <a:headEnd type="none" w="med" len="med"/>
                      <a:tailEnd type="none" w="med" len="med"/>
                    </a:lnT>
                    <a:lnB>
                      <a:noFill/>
                    </a:lnB>
                  </a:tcPr>
                </a:tc>
                <a:extLst>
                  <a:ext uri="{0D108BD9-81ED-4DB2-BD59-A6C34878D82A}">
                    <a16:rowId xmlns:a16="http://schemas.microsoft.com/office/drawing/2014/main" val="443923559"/>
                  </a:ext>
                </a:extLst>
              </a:tr>
            </a:tbl>
          </a:graphicData>
        </a:graphic>
      </p:graphicFrame>
      <p:pic>
        <p:nvPicPr>
          <p:cNvPr id="5" name="Picture 4">
            <a:extLst>
              <a:ext uri="{FF2B5EF4-FFF2-40B4-BE49-F238E27FC236}">
                <a16:creationId xmlns:a16="http://schemas.microsoft.com/office/drawing/2014/main" id="{79AB05F3-0411-4F18-8575-A1BD6A3E07AD}"/>
              </a:ext>
            </a:extLst>
          </p:cNvPr>
          <p:cNvPicPr>
            <a:picLocks noChangeAspect="1"/>
          </p:cNvPicPr>
          <p:nvPr/>
        </p:nvPicPr>
        <p:blipFill rotWithShape="1">
          <a:blip r:embed="rId3"/>
          <a:srcRect l="30615" t="61539" r="46462" b="8000"/>
          <a:stretch/>
        </p:blipFill>
        <p:spPr>
          <a:xfrm>
            <a:off x="2679192" y="4617720"/>
            <a:ext cx="1362456" cy="1810512"/>
          </a:xfrm>
          <a:prstGeom prst="rect">
            <a:avLst/>
          </a:prstGeom>
        </p:spPr>
      </p:pic>
      <p:pic>
        <p:nvPicPr>
          <p:cNvPr id="10" name="Picture 9">
            <a:extLst>
              <a:ext uri="{FF2B5EF4-FFF2-40B4-BE49-F238E27FC236}">
                <a16:creationId xmlns:a16="http://schemas.microsoft.com/office/drawing/2014/main" id="{D9FE46C5-9AD2-428F-B4F6-EAB127FDF808}"/>
              </a:ext>
            </a:extLst>
          </p:cNvPr>
          <p:cNvPicPr>
            <a:picLocks noChangeAspect="1"/>
          </p:cNvPicPr>
          <p:nvPr/>
        </p:nvPicPr>
        <p:blipFill rotWithShape="1">
          <a:blip r:embed="rId3"/>
          <a:srcRect l="53077" t="16616" r="24153" b="68000"/>
          <a:stretch/>
        </p:blipFill>
        <p:spPr>
          <a:xfrm>
            <a:off x="4791456" y="4599432"/>
            <a:ext cx="1353312" cy="914400"/>
          </a:xfrm>
          <a:prstGeom prst="rect">
            <a:avLst/>
          </a:prstGeom>
        </p:spPr>
      </p:pic>
      <p:pic>
        <p:nvPicPr>
          <p:cNvPr id="12" name="Picture 11">
            <a:extLst>
              <a:ext uri="{FF2B5EF4-FFF2-40B4-BE49-F238E27FC236}">
                <a16:creationId xmlns:a16="http://schemas.microsoft.com/office/drawing/2014/main" id="{5FD42C79-30CA-4E84-81AD-5BA722DE48C7}"/>
              </a:ext>
            </a:extLst>
          </p:cNvPr>
          <p:cNvPicPr>
            <a:picLocks noChangeAspect="1"/>
          </p:cNvPicPr>
          <p:nvPr/>
        </p:nvPicPr>
        <p:blipFill rotWithShape="1">
          <a:blip r:embed="rId3"/>
          <a:srcRect l="51846" t="61384" r="23539" b="23231"/>
          <a:stretch/>
        </p:blipFill>
        <p:spPr>
          <a:xfrm>
            <a:off x="6894576" y="4581260"/>
            <a:ext cx="1463040" cy="914400"/>
          </a:xfrm>
          <a:prstGeom prst="rect">
            <a:avLst/>
          </a:prstGeom>
        </p:spPr>
      </p:pic>
    </p:spTree>
    <p:extLst>
      <p:ext uri="{BB962C8B-B14F-4D97-AF65-F5344CB8AC3E}">
        <p14:creationId xmlns:p14="http://schemas.microsoft.com/office/powerpoint/2010/main" val="984678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51</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842923"/>
            <a:ext cx="8224252" cy="5823053"/>
          </a:xfrm>
        </p:spPr>
        <p:txBody>
          <a:bodyPr>
            <a:normAutofit/>
          </a:bodyPr>
          <a:lstStyle/>
          <a:p>
            <a:pPr marL="0" indent="0">
              <a:buNone/>
            </a:pPr>
            <a:endParaRPr lang="en-US" sz="2100" dirty="0"/>
          </a:p>
          <a:p>
            <a:pPr marL="0" indent="0">
              <a:buNone/>
            </a:pPr>
            <a:r>
              <a:rPr lang="en-US" sz="2800" i="1" dirty="0"/>
              <a:t>Should the 2026 ABC be reduced from maximum?</a:t>
            </a:r>
          </a:p>
          <a:p>
            <a:r>
              <a:rPr lang="en-US" sz="2400" dirty="0"/>
              <a:t>Summary: There are several aspects of the current stock assessment that mitigate risk, including catch assumptions in projections, stock status and the HCR, and model development over time</a:t>
            </a:r>
          </a:p>
          <a:p>
            <a:r>
              <a:rPr lang="en-US" sz="2400" dirty="0"/>
              <a:t>But, do these serve to mitigate the risk identified for the 2026 ABC?</a:t>
            </a:r>
          </a:p>
          <a:p>
            <a:pPr lvl="1"/>
            <a:r>
              <a:rPr lang="en-US" sz="2100" dirty="0"/>
              <a:t>It is not clear to what extent increased risk highlighted in 2025 is mitigated by stock assessment</a:t>
            </a:r>
          </a:p>
          <a:p>
            <a:pPr lvl="1"/>
            <a:r>
              <a:rPr lang="en-US" sz="2100" dirty="0"/>
              <a:t>It remains unknown if environmental conditions in 2025 will persist into 2026, and whether they had significant impact on the GOA cod stock</a:t>
            </a:r>
          </a:p>
          <a:p>
            <a:endParaRPr lang="en-US" dirty="0"/>
          </a:p>
        </p:txBody>
      </p:sp>
    </p:spTree>
    <p:extLst>
      <p:ext uri="{BB962C8B-B14F-4D97-AF65-F5344CB8AC3E}">
        <p14:creationId xmlns:p14="http://schemas.microsoft.com/office/powerpoint/2010/main" val="23306602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52</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9" y="1252847"/>
            <a:ext cx="8224252" cy="5038225"/>
          </a:xfrm>
        </p:spPr>
        <p:txBody>
          <a:bodyPr>
            <a:normAutofit/>
          </a:bodyPr>
          <a:lstStyle/>
          <a:p>
            <a:pPr marL="0" indent="0">
              <a:buNone/>
            </a:pPr>
            <a:endParaRPr lang="en-US" sz="2100" dirty="0"/>
          </a:p>
          <a:p>
            <a:pPr marL="0" indent="0">
              <a:buNone/>
            </a:pPr>
            <a:r>
              <a:rPr lang="en-US" sz="2600" i="1" dirty="0"/>
              <a:t>Should the 2026 ABC be reduced from maximum?</a:t>
            </a:r>
          </a:p>
          <a:p>
            <a:r>
              <a:rPr lang="en-US" sz="2400" dirty="0"/>
              <a:t>An additional buffer to the 2026 ABC could be considered, however,</a:t>
            </a:r>
          </a:p>
          <a:p>
            <a:pPr lvl="1"/>
            <a:r>
              <a:rPr lang="en-US" sz="2100" dirty="0"/>
              <a:t>There is no quantitative method available with clear objectives from which to derive the additional buffer, it remains a subjective decision</a:t>
            </a:r>
          </a:p>
          <a:p>
            <a:pPr lvl="1"/>
            <a:r>
              <a:rPr lang="en-US" sz="2100" dirty="0"/>
              <a:t>There is no understanding of any measurable risk reductions that have occurred due to buffers that have been implemented across stocks to inform the magnitude of buffers</a:t>
            </a:r>
          </a:p>
          <a:p>
            <a:endParaRPr lang="en-US" dirty="0"/>
          </a:p>
        </p:txBody>
      </p:sp>
    </p:spTree>
    <p:extLst>
      <p:ext uri="{BB962C8B-B14F-4D97-AF65-F5344CB8AC3E}">
        <p14:creationId xmlns:p14="http://schemas.microsoft.com/office/powerpoint/2010/main" val="1586968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Risk table</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53</a:t>
            </a:fld>
            <a:endParaRPr lang="en-US" sz="1400" dirty="0"/>
          </a:p>
        </p:txBody>
      </p:sp>
      <p:sp>
        <p:nvSpPr>
          <p:cNvPr id="7" name="Content Placeholder 2">
            <a:extLst>
              <a:ext uri="{FF2B5EF4-FFF2-40B4-BE49-F238E27FC236}">
                <a16:creationId xmlns:a16="http://schemas.microsoft.com/office/drawing/2014/main" id="{1921A5D7-E4E6-474A-923D-0545165564F1}"/>
              </a:ext>
            </a:extLst>
          </p:cNvPr>
          <p:cNvSpPr>
            <a:spLocks noGrp="1"/>
          </p:cNvSpPr>
          <p:nvPr>
            <p:ph idx="1"/>
          </p:nvPr>
        </p:nvSpPr>
        <p:spPr>
          <a:xfrm>
            <a:off x="449178" y="1500274"/>
            <a:ext cx="8224253" cy="4790798"/>
          </a:xfrm>
        </p:spPr>
        <p:txBody>
          <a:bodyPr>
            <a:normAutofit/>
          </a:bodyPr>
          <a:lstStyle/>
          <a:p>
            <a:pPr marL="0" indent="0">
              <a:buNone/>
            </a:pPr>
            <a:endParaRPr lang="en-US" sz="2100" dirty="0"/>
          </a:p>
          <a:p>
            <a:pPr marL="0" indent="0">
              <a:buNone/>
            </a:pPr>
            <a:r>
              <a:rPr lang="en-US" sz="2600" i="1" dirty="0"/>
              <a:t>Should the 2026 ABC be reduced from maximum?</a:t>
            </a:r>
          </a:p>
          <a:p>
            <a:pPr marL="0" indent="0">
              <a:buNone/>
            </a:pPr>
            <a:endParaRPr lang="en-US" sz="2600" i="1" dirty="0"/>
          </a:p>
          <a:p>
            <a:pPr marL="0" indent="0">
              <a:buNone/>
            </a:pPr>
            <a:r>
              <a:rPr lang="en-US" sz="2600" dirty="0"/>
              <a:t>Taken together, a reduction from maximum ABC in 2026 is </a:t>
            </a:r>
            <a:r>
              <a:rPr lang="en-US" sz="2600" u="sng" dirty="0"/>
              <a:t>not</a:t>
            </a:r>
            <a:r>
              <a:rPr lang="en-US" sz="2600" dirty="0"/>
              <a:t> recommended, while at the same time acknowledge the </a:t>
            </a:r>
            <a:r>
              <a:rPr lang="en-US" sz="2600" b="1" i="1" dirty="0"/>
              <a:t>increased risk </a:t>
            </a:r>
            <a:r>
              <a:rPr lang="en-US" sz="2600" dirty="0"/>
              <a:t>associated with this recommendation</a:t>
            </a:r>
          </a:p>
          <a:p>
            <a:endParaRPr lang="en-US" dirty="0"/>
          </a:p>
        </p:txBody>
      </p:sp>
    </p:spTree>
    <p:extLst>
      <p:ext uri="{BB962C8B-B14F-4D97-AF65-F5344CB8AC3E}">
        <p14:creationId xmlns:p14="http://schemas.microsoft.com/office/powerpoint/2010/main" val="6457388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400744"/>
            <a:ext cx="8797424" cy="630049"/>
          </a:xfrm>
        </p:spPr>
        <p:txBody>
          <a:bodyPr>
            <a:normAutofit fontScale="92500"/>
          </a:bodyPr>
          <a:lstStyle/>
          <a:p>
            <a:pPr marL="0" indent="0">
              <a:buNone/>
            </a:pPr>
            <a:r>
              <a:rPr lang="en-US" sz="2600" dirty="0"/>
              <a:t>Model 24.0 recommended ABC: 29% increase in 2026 ABC</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54</a:t>
            </a:fld>
            <a:endParaRPr lang="en-US" sz="1400" dirty="0"/>
          </a:p>
        </p:txBody>
      </p:sp>
      <p:graphicFrame>
        <p:nvGraphicFramePr>
          <p:cNvPr id="2" name="Table 1">
            <a:extLst>
              <a:ext uri="{FF2B5EF4-FFF2-40B4-BE49-F238E27FC236}">
                <a16:creationId xmlns:a16="http://schemas.microsoft.com/office/drawing/2014/main" id="{7F449C4C-F1EA-428B-830B-C5D1F34B18E7}"/>
              </a:ext>
            </a:extLst>
          </p:cNvPr>
          <p:cNvGraphicFramePr>
            <a:graphicFrameLocks noGrp="1"/>
          </p:cNvGraphicFramePr>
          <p:nvPr>
            <p:extLst>
              <p:ext uri="{D42A27DB-BD31-4B8C-83A1-F6EECF244321}">
                <p14:modId xmlns:p14="http://schemas.microsoft.com/office/powerpoint/2010/main" val="1063382466"/>
              </p:ext>
            </p:extLst>
          </p:nvPr>
        </p:nvGraphicFramePr>
        <p:xfrm>
          <a:off x="1261872" y="2114014"/>
          <a:ext cx="6220656" cy="4655225"/>
        </p:xfrm>
        <a:graphic>
          <a:graphicData uri="http://schemas.openxmlformats.org/drawingml/2006/table">
            <a:tbl>
              <a:tblPr firstRow="1" firstCol="1" bandRow="1" bandCol="1"/>
              <a:tblGrid>
                <a:gridCol w="2392458">
                  <a:extLst>
                    <a:ext uri="{9D8B030D-6E8A-4147-A177-3AD203B41FA5}">
                      <a16:colId xmlns:a16="http://schemas.microsoft.com/office/drawing/2014/main" val="1315630222"/>
                    </a:ext>
                  </a:extLst>
                </a:gridCol>
                <a:gridCol w="957382">
                  <a:extLst>
                    <a:ext uri="{9D8B030D-6E8A-4147-A177-3AD203B41FA5}">
                      <a16:colId xmlns:a16="http://schemas.microsoft.com/office/drawing/2014/main" val="974905853"/>
                    </a:ext>
                  </a:extLst>
                </a:gridCol>
                <a:gridCol w="957382">
                  <a:extLst>
                    <a:ext uri="{9D8B030D-6E8A-4147-A177-3AD203B41FA5}">
                      <a16:colId xmlns:a16="http://schemas.microsoft.com/office/drawing/2014/main" val="2521050456"/>
                    </a:ext>
                  </a:extLst>
                </a:gridCol>
                <a:gridCol w="956717">
                  <a:extLst>
                    <a:ext uri="{9D8B030D-6E8A-4147-A177-3AD203B41FA5}">
                      <a16:colId xmlns:a16="http://schemas.microsoft.com/office/drawing/2014/main" val="4148950476"/>
                    </a:ext>
                  </a:extLst>
                </a:gridCol>
                <a:gridCol w="956717">
                  <a:extLst>
                    <a:ext uri="{9D8B030D-6E8A-4147-A177-3AD203B41FA5}">
                      <a16:colId xmlns:a16="http://schemas.microsoft.com/office/drawing/2014/main" val="4292394261"/>
                    </a:ext>
                  </a:extLst>
                </a:gridCol>
              </a:tblGrid>
              <a:tr h="372418">
                <a:tc rowSpan="2">
                  <a:txBody>
                    <a:bodyPr/>
                    <a:lstStyle/>
                    <a:p>
                      <a:pPr marL="0" marR="0">
                        <a:spcBef>
                          <a:spcPts val="0"/>
                        </a:spcBef>
                        <a:spcAft>
                          <a:spcPts val="0"/>
                        </a:spcAft>
                      </a:pPr>
                      <a:r>
                        <a:rPr lang="en-US" sz="1200" b="1">
                          <a:effectLst/>
                          <a:latin typeface="Times New Roman" panose="02020603050405020304" pitchFamily="18" charset="0"/>
                          <a:ea typeface="Times New Roman" panose="02020603050405020304" pitchFamily="18" charset="0"/>
                        </a:rPr>
                        <a:t>Quantity</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rPr>
                        <a:t>As estimated or </a:t>
                      </a:r>
                      <a:r>
                        <a:rPr lang="en-US" sz="1200" i="1">
                          <a:solidFill>
                            <a:srgbClr val="000000"/>
                          </a:solidFill>
                          <a:effectLst/>
                          <a:latin typeface="Times New Roman" panose="02020603050405020304" pitchFamily="18" charset="0"/>
                          <a:ea typeface="Times New Roman" panose="02020603050405020304" pitchFamily="18" charset="0"/>
                        </a:rPr>
                        <a:t>specified last</a:t>
                      </a:r>
                      <a:r>
                        <a:rPr lang="en-US" sz="1200">
                          <a:solidFill>
                            <a:srgbClr val="000000"/>
                          </a:solidFill>
                          <a:effectLst/>
                          <a:latin typeface="Times New Roman" panose="02020603050405020304" pitchFamily="18" charset="0"/>
                          <a:ea typeface="Times New Roman" panose="02020603050405020304" pitchFamily="18" charset="0"/>
                        </a:rPr>
                        <a:t> year for:</a:t>
                      </a:r>
                      <a:endParaRPr lang="en-US" sz="12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hMerge="1">
                  <a:txBody>
                    <a:bodyPr/>
                    <a:lstStyle/>
                    <a:p>
                      <a:endParaRPr lang="en-US"/>
                    </a:p>
                  </a:txBody>
                  <a:tcPr/>
                </a:tc>
                <a:tc gridSpan="2">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rPr>
                        <a:t>As estimated or </a:t>
                      </a:r>
                      <a:r>
                        <a:rPr lang="en-US" sz="1200" i="1">
                          <a:effectLst/>
                          <a:latin typeface="Times New Roman" panose="02020603050405020304" pitchFamily="18" charset="0"/>
                          <a:ea typeface="Times New Roman" panose="02020603050405020304" pitchFamily="18" charset="0"/>
                        </a:rPr>
                        <a:t>specified this</a:t>
                      </a:r>
                      <a:r>
                        <a:rPr lang="en-US" sz="1200">
                          <a:effectLst/>
                          <a:latin typeface="Times New Roman" panose="02020603050405020304" pitchFamily="18" charset="0"/>
                          <a:ea typeface="Times New Roman" panose="02020603050405020304" pitchFamily="18" charset="0"/>
                        </a:rPr>
                        <a:t> year for:</a:t>
                      </a: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749233658"/>
                  </a:ext>
                </a:extLst>
              </a:tr>
              <a:tr h="186209">
                <a:tc vMerge="1">
                  <a:txBody>
                    <a:bodyPr/>
                    <a:lstStyle/>
                    <a:p>
                      <a:endParaRPr lang="en-US"/>
                    </a:p>
                  </a:txBody>
                  <a:tcPr/>
                </a:tc>
                <a:tc>
                  <a:txBody>
                    <a:bodyPr/>
                    <a:lstStyle/>
                    <a:p>
                      <a:pPr marL="0" marR="0" algn="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rPr>
                        <a:t>2025</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rPr>
                        <a:t>2026</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rPr>
                        <a:t>2026</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rPr>
                        <a:t>2027</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7717372"/>
                  </a:ext>
                </a:extLst>
              </a:tr>
              <a:tr h="186209">
                <a:tc>
                  <a:txBody>
                    <a:bodyPr/>
                    <a:lstStyle/>
                    <a:p>
                      <a:pPr marL="0" marR="0">
                        <a:spcBef>
                          <a:spcPts val="0"/>
                        </a:spcBef>
                        <a:spcAft>
                          <a:spcPts val="800"/>
                        </a:spcAft>
                      </a:pPr>
                      <a:r>
                        <a:rPr lang="en-US" sz="1200" i="1">
                          <a:solidFill>
                            <a:srgbClr val="000000"/>
                          </a:solidFill>
                          <a:effectLst/>
                          <a:latin typeface="Times New Roman" panose="02020603050405020304" pitchFamily="18" charset="0"/>
                          <a:ea typeface="Times New Roman" panose="02020603050405020304" pitchFamily="18" charset="0"/>
                        </a:rPr>
                        <a:t>M</a:t>
                      </a:r>
                      <a:r>
                        <a:rPr lang="en-US" sz="1200">
                          <a:solidFill>
                            <a:srgbClr val="000000"/>
                          </a:solidFill>
                          <a:effectLst/>
                          <a:latin typeface="Times New Roman" panose="02020603050405020304" pitchFamily="18" charset="0"/>
                          <a:ea typeface="Times New Roman" panose="02020603050405020304" pitchFamily="18" charset="0"/>
                        </a:rPr>
                        <a:t> (natural mortality rate)</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0.49*</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0.49*</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0.5*</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0.5*</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76678846"/>
                  </a:ext>
                </a:extLst>
              </a:tr>
              <a:tr h="186209">
                <a:tc>
                  <a:txBody>
                    <a:bodyPr/>
                    <a:lstStyle/>
                    <a:p>
                      <a:pPr marL="0" marR="0">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Tier</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3b</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3b</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3b</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3b</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30634190"/>
                  </a:ext>
                </a:extLst>
              </a:tr>
              <a:tr h="372418">
                <a:tc>
                  <a:txBody>
                    <a:bodyPr/>
                    <a:lstStyle/>
                    <a:p>
                      <a:pPr marL="0" marR="0">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Projected total (age 0+) biomass (t)</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rPr>
                        <a:t>177,497</a:t>
                      </a:r>
                      <a:endParaRPr lang="en-US" sz="1200" dirty="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200,521</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182,156</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186,118</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250897811"/>
                  </a:ext>
                </a:extLst>
              </a:tr>
              <a:tr h="186209">
                <a:tc>
                  <a:txBody>
                    <a:bodyPr/>
                    <a:lstStyle/>
                    <a:p>
                      <a:pPr marL="0" marR="0">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Female spawning biomass (t)</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20061285"/>
                  </a:ext>
                </a:extLst>
              </a:tr>
              <a:tr h="186209">
                <a:tc>
                  <a:txBody>
                    <a:bodyPr/>
                    <a:lstStyle/>
                    <a:p>
                      <a:pPr marL="0" marR="0">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Projected</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46,920</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44,674</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52,772</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45,838</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55744984"/>
                  </a:ext>
                </a:extLst>
              </a:tr>
              <a:tr h="186209">
                <a:tc>
                  <a:txBody>
                    <a:bodyPr/>
                    <a:lstStyle/>
                    <a:p>
                      <a:pPr marL="0" marR="0">
                        <a:spcBef>
                          <a:spcPts val="0"/>
                        </a:spcBef>
                        <a:spcAft>
                          <a:spcPts val="800"/>
                        </a:spcAft>
                      </a:pPr>
                      <a:r>
                        <a:rPr lang="en-US" sz="1200" i="1">
                          <a:solidFill>
                            <a:srgbClr val="000000"/>
                          </a:solidFill>
                          <a:effectLs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highlight>
                            <a:srgbClr val="FFFF00"/>
                          </a:highlight>
                          <a:latin typeface="Times New Roman" panose="02020603050405020304" pitchFamily="18" charset="0"/>
                          <a:ea typeface="Times New Roman" panose="02020603050405020304" pitchFamily="18" charset="0"/>
                        </a:rPr>
                        <a:t> </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374985565"/>
                  </a:ext>
                </a:extLst>
              </a:tr>
              <a:tr h="186209">
                <a:tc>
                  <a:txBody>
                    <a:bodyPr/>
                    <a:lstStyle/>
                    <a:p>
                      <a:pPr marL="0" marR="0">
                        <a:spcBef>
                          <a:spcPts val="0"/>
                        </a:spcBef>
                        <a:spcAft>
                          <a:spcPts val="800"/>
                        </a:spcAft>
                      </a:pPr>
                      <a:r>
                        <a:rPr lang="en-US" sz="1200" i="1">
                          <a:solidFill>
                            <a:srgbClr val="000000"/>
                          </a:solidFill>
                          <a:effectLst/>
                          <a:latin typeface="Times New Roman" panose="02020603050405020304" pitchFamily="18" charset="0"/>
                          <a:ea typeface="Times New Roman" panose="02020603050405020304" pitchFamily="18" charset="0"/>
                        </a:rPr>
                        <a:t>  B</a:t>
                      </a:r>
                      <a:r>
                        <a:rPr lang="en-US" sz="1200" i="1" baseline="-25000">
                          <a:solidFill>
                            <a:srgbClr val="000000"/>
                          </a:solidFill>
                          <a:effectLst/>
                          <a:latin typeface="Times New Roman" panose="02020603050405020304" pitchFamily="18" charset="0"/>
                          <a:ea typeface="Times New Roman" panose="02020603050405020304" pitchFamily="18" charset="0"/>
                        </a:rPr>
                        <a:t>100%</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163,585</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163,585</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159,595</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159,595</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31098153"/>
                  </a:ext>
                </a:extLst>
              </a:tr>
              <a:tr h="186209">
                <a:tc>
                  <a:txBody>
                    <a:bodyPr/>
                    <a:lstStyle/>
                    <a:p>
                      <a:pPr marL="0" marR="0">
                        <a:spcBef>
                          <a:spcPts val="0"/>
                        </a:spcBef>
                        <a:spcAft>
                          <a:spcPts val="800"/>
                        </a:spcAft>
                      </a:pPr>
                      <a:r>
                        <a:rPr lang="en-US" sz="1200" i="1">
                          <a:solidFill>
                            <a:srgbClr val="000000"/>
                          </a:solidFill>
                          <a:effectLst/>
                          <a:latin typeface="Times New Roman" panose="02020603050405020304" pitchFamily="18" charset="0"/>
                          <a:ea typeface="Times New Roman" panose="02020603050405020304" pitchFamily="18" charset="0"/>
                        </a:rPr>
                        <a:t>   B</a:t>
                      </a:r>
                      <a:r>
                        <a:rPr lang="en-US" sz="1200" i="1" baseline="-25000">
                          <a:solidFill>
                            <a:srgbClr val="000000"/>
                          </a:solidFill>
                          <a:effectLst/>
                          <a:latin typeface="Times New Roman" panose="02020603050405020304" pitchFamily="18" charset="0"/>
                          <a:ea typeface="Times New Roman" panose="02020603050405020304" pitchFamily="18" charset="0"/>
                        </a:rPr>
                        <a:t>40%</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65,434</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65,434</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63,838</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63,838</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383770917"/>
                  </a:ext>
                </a:extLst>
              </a:tr>
              <a:tr h="186209">
                <a:tc>
                  <a:txBody>
                    <a:bodyPr/>
                    <a:lstStyle/>
                    <a:p>
                      <a:pPr marL="0" marR="0">
                        <a:spcBef>
                          <a:spcPts val="0"/>
                        </a:spcBef>
                        <a:spcAft>
                          <a:spcPts val="800"/>
                        </a:spcAft>
                      </a:pPr>
                      <a:r>
                        <a:rPr lang="en-US" sz="1200" i="1">
                          <a:solidFill>
                            <a:srgbClr val="000000"/>
                          </a:solidFill>
                          <a:effectLst/>
                          <a:latin typeface="Times New Roman" panose="02020603050405020304" pitchFamily="18" charset="0"/>
                          <a:ea typeface="Times New Roman" panose="02020603050405020304" pitchFamily="18" charset="0"/>
                        </a:rPr>
                        <a:t>   B</a:t>
                      </a:r>
                      <a:r>
                        <a:rPr lang="en-US" sz="1200" i="1" baseline="-25000">
                          <a:solidFill>
                            <a:srgbClr val="000000"/>
                          </a:solidFill>
                          <a:effectLst/>
                          <a:latin typeface="Times New Roman" panose="02020603050405020304" pitchFamily="18" charset="0"/>
                          <a:ea typeface="Times New Roman" panose="02020603050405020304" pitchFamily="18" charset="0"/>
                        </a:rPr>
                        <a:t>35%</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57,255</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57,255</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55,858</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55,858</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62654750"/>
                  </a:ext>
                </a:extLst>
              </a:tr>
              <a:tr h="186209">
                <a:tc>
                  <a:txBody>
                    <a:bodyPr/>
                    <a:lstStyle/>
                    <a:p>
                      <a:pPr marL="0" marR="0">
                        <a:spcBef>
                          <a:spcPts val="0"/>
                        </a:spcBef>
                        <a:spcAft>
                          <a:spcPts val="800"/>
                        </a:spcAft>
                      </a:pPr>
                      <a:r>
                        <a:rPr lang="en-US" sz="1200" i="1">
                          <a:solidFill>
                            <a:srgbClr val="000000"/>
                          </a:solidFill>
                          <a:effectLst/>
                          <a:latin typeface="Times New Roman" panose="02020603050405020304" pitchFamily="18" charset="0"/>
                          <a:ea typeface="Times New Roman" panose="02020603050405020304" pitchFamily="18" charset="0"/>
                        </a:rPr>
                        <a:t>F</a:t>
                      </a:r>
                      <a:r>
                        <a:rPr lang="en-US" sz="1200" i="1" baseline="-25000">
                          <a:solidFill>
                            <a:srgbClr val="000000"/>
                          </a:solidFill>
                          <a:effectLst/>
                          <a:latin typeface="Times New Roman" panose="02020603050405020304" pitchFamily="18" charset="0"/>
                          <a:ea typeface="Times New Roman" panose="02020603050405020304" pitchFamily="18" charset="0"/>
                        </a:rPr>
                        <a:t>OFL</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0.57</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0.51</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0.68</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0.54</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111558687"/>
                  </a:ext>
                </a:extLst>
              </a:tr>
              <a:tr h="186209">
                <a:tc>
                  <a:txBody>
                    <a:bodyPr/>
                    <a:lstStyle/>
                    <a:p>
                      <a:pPr marL="0" marR="0">
                        <a:spcBef>
                          <a:spcPts val="0"/>
                        </a:spcBef>
                        <a:spcAft>
                          <a:spcPts val="800"/>
                        </a:spcAft>
                      </a:pPr>
                      <a:r>
                        <a:rPr lang="en-US" sz="1200" i="1">
                          <a:solidFill>
                            <a:srgbClr val="000000"/>
                          </a:solidFill>
                          <a:effectLst/>
                          <a:latin typeface="Times New Roman" panose="02020603050405020304" pitchFamily="18" charset="0"/>
                          <a:ea typeface="Times New Roman" panose="02020603050405020304" pitchFamily="18" charset="0"/>
                        </a:rPr>
                        <a:t>maxF</a:t>
                      </a:r>
                      <a:r>
                        <a:rPr lang="en-US" sz="1200" i="1" baseline="-25000">
                          <a:solidFill>
                            <a:srgbClr val="000000"/>
                          </a:solidFill>
                          <a:effectLst/>
                          <a:latin typeface="Times New Roman" panose="02020603050405020304" pitchFamily="18" charset="0"/>
                          <a:ea typeface="Times New Roman" panose="02020603050405020304" pitchFamily="18" charset="0"/>
                        </a:rPr>
                        <a:t>ABC</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0.46</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rPr>
                        <a:t>0.43</a:t>
                      </a:r>
                      <a:endParaRPr lang="en-US" sz="1200" dirty="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0.54</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0.47</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51813989"/>
                  </a:ext>
                </a:extLst>
              </a:tr>
              <a:tr h="186209">
                <a:tc>
                  <a:txBody>
                    <a:bodyPr/>
                    <a:lstStyle/>
                    <a:p>
                      <a:pPr marL="0" marR="0">
                        <a:spcBef>
                          <a:spcPts val="0"/>
                        </a:spcBef>
                        <a:spcAft>
                          <a:spcPts val="800"/>
                        </a:spcAft>
                      </a:pPr>
                      <a:r>
                        <a:rPr lang="en-US" sz="1200" i="1">
                          <a:solidFill>
                            <a:srgbClr val="000000"/>
                          </a:solidFill>
                          <a:effectLst/>
                          <a:latin typeface="Times New Roman" panose="02020603050405020304" pitchFamily="18" charset="0"/>
                          <a:ea typeface="Times New Roman" panose="02020603050405020304" pitchFamily="18" charset="0"/>
                        </a:rPr>
                        <a:t>F</a:t>
                      </a:r>
                      <a:r>
                        <a:rPr lang="en-US" sz="1200" i="1" baseline="-25000">
                          <a:solidFill>
                            <a:srgbClr val="000000"/>
                          </a:solidFill>
                          <a:effectLst/>
                          <a:latin typeface="Times New Roman" panose="02020603050405020304" pitchFamily="18" charset="0"/>
                          <a:ea typeface="Times New Roman" panose="02020603050405020304" pitchFamily="18" charset="0"/>
                        </a:rPr>
                        <a:t>ABC</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0.46</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0.43</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0.54</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0.47</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71330662"/>
                  </a:ext>
                </a:extLst>
              </a:tr>
              <a:tr h="186209">
                <a:tc>
                  <a:txBody>
                    <a:bodyPr/>
                    <a:lstStyle/>
                    <a:p>
                      <a:pPr marL="0" marR="0">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OFL (t)</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38,688</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33,099</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b="1">
                          <a:solidFill>
                            <a:srgbClr val="000000"/>
                          </a:solidFill>
                          <a:effectLst/>
                          <a:latin typeface="Times New Roman" panose="02020603050405020304" pitchFamily="18" charset="0"/>
                          <a:ea typeface="Times New Roman" panose="02020603050405020304" pitchFamily="18" charset="0"/>
                        </a:rPr>
                        <a:t>49,782</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38,812</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22104213"/>
                  </a:ext>
                </a:extLst>
              </a:tr>
              <a:tr h="186209">
                <a:tc>
                  <a:txBody>
                    <a:bodyPr/>
                    <a:lstStyle/>
                    <a:p>
                      <a:pPr marL="0" marR="0">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maxABC (t)</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32,141</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30,193</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41,520</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32,209</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49171777"/>
                  </a:ext>
                </a:extLst>
              </a:tr>
              <a:tr h="186209">
                <a:tc>
                  <a:txBody>
                    <a:bodyPr/>
                    <a:lstStyle/>
                    <a:p>
                      <a:pPr marL="0" marR="0">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ABC (t)</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32,141</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30,193</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200" b="1">
                          <a:solidFill>
                            <a:srgbClr val="000000"/>
                          </a:solidFill>
                          <a:effectLst/>
                          <a:latin typeface="Times New Roman" panose="02020603050405020304" pitchFamily="18" charset="0"/>
                          <a:ea typeface="Times New Roman" panose="02020603050405020304" pitchFamily="18" charset="0"/>
                        </a:rPr>
                        <a:t>41,520</a:t>
                      </a:r>
                      <a:endParaRPr lang="en-US" sz="1200">
                        <a:effectLst/>
                        <a:latin typeface="Times New Roman" panose="02020603050405020304" pitchFamily="18" charset="0"/>
                        <a:ea typeface="Times New Roman" panose="02020603050405020304" pitchFamily="18" charset="0"/>
                      </a:endParaRPr>
                    </a:p>
                  </a:txBody>
                  <a:tcPr marL="63986" marR="63986"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32,209</a:t>
                      </a:r>
                      <a:endParaRPr lang="en-US" sz="1200">
                        <a:effectLst/>
                        <a:latin typeface="Times New Roman" panose="02020603050405020304" pitchFamily="18" charset="0"/>
                        <a:ea typeface="Times New Roman" panose="02020603050405020304" pitchFamily="18" charset="0"/>
                      </a:endParaRPr>
                    </a:p>
                  </a:txBody>
                  <a:tcPr marL="63986" marR="63986"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384019"/>
                  </a:ext>
                </a:extLst>
              </a:tr>
              <a:tr h="372418">
                <a:tc rowSpan="2">
                  <a:txBody>
                    <a:bodyPr/>
                    <a:lstStyle/>
                    <a:p>
                      <a:pPr marL="0" marR="0">
                        <a:spcBef>
                          <a:spcPts val="0"/>
                        </a:spcBef>
                        <a:spcAft>
                          <a:spcPts val="0"/>
                        </a:spcAft>
                      </a:pPr>
                      <a:r>
                        <a:rPr lang="en-US" sz="1200" b="1">
                          <a:effectLst/>
                          <a:latin typeface="Times New Roman" panose="02020603050405020304" pitchFamily="18" charset="0"/>
                          <a:ea typeface="Times New Roman" panose="02020603050405020304" pitchFamily="18" charset="0"/>
                        </a:rPr>
                        <a:t>Status</a:t>
                      </a:r>
                      <a:endParaRPr lang="en-US" sz="12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rPr>
                        <a:t>As determined </a:t>
                      </a:r>
                      <a:r>
                        <a:rPr lang="en-US" sz="1200" i="1">
                          <a:solidFill>
                            <a:srgbClr val="000000"/>
                          </a:solidFill>
                          <a:effectLst/>
                          <a:latin typeface="Times New Roman" panose="02020603050405020304" pitchFamily="18" charset="0"/>
                          <a:ea typeface="Times New Roman" panose="02020603050405020304" pitchFamily="18" charset="0"/>
                        </a:rPr>
                        <a:t>last</a:t>
                      </a:r>
                      <a:r>
                        <a:rPr lang="en-US" sz="1200">
                          <a:solidFill>
                            <a:srgbClr val="000000"/>
                          </a:solidFill>
                          <a:effectLst/>
                          <a:latin typeface="Times New Roman" panose="02020603050405020304" pitchFamily="18" charset="0"/>
                          <a:ea typeface="Times New Roman" panose="02020603050405020304" pitchFamily="18" charset="0"/>
                        </a:rPr>
                        <a:t> year for:</a:t>
                      </a:r>
                      <a:endParaRPr lang="en-US" sz="12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hMerge="1">
                  <a:txBody>
                    <a:bodyPr/>
                    <a:lstStyle/>
                    <a:p>
                      <a:endParaRPr lang="en-US"/>
                    </a:p>
                  </a:txBody>
                  <a:tcPr/>
                </a:tc>
                <a:tc gridSpan="2">
                  <a:txBody>
                    <a:bodyPr/>
                    <a:lstStyle/>
                    <a:p>
                      <a:pPr marL="0" marR="0" algn="ctr">
                        <a:spcBef>
                          <a:spcPts val="0"/>
                        </a:spcBef>
                        <a:spcAft>
                          <a:spcPts val="800"/>
                        </a:spcAft>
                      </a:pPr>
                      <a:r>
                        <a:rPr lang="en-US" sz="1200">
                          <a:effectLst/>
                          <a:latin typeface="Times New Roman" panose="02020603050405020304" pitchFamily="18" charset="0"/>
                          <a:ea typeface="Times New Roman" panose="02020603050405020304" pitchFamily="18" charset="0"/>
                        </a:rPr>
                        <a:t>As determined </a:t>
                      </a:r>
                      <a:r>
                        <a:rPr lang="en-US" sz="1200" i="1">
                          <a:effectLst/>
                          <a:latin typeface="Times New Roman" panose="02020603050405020304" pitchFamily="18" charset="0"/>
                          <a:ea typeface="Times New Roman" panose="02020603050405020304" pitchFamily="18" charset="0"/>
                        </a:rPr>
                        <a:t>this</a:t>
                      </a:r>
                      <a:r>
                        <a:rPr lang="en-US" sz="1200">
                          <a:effectLst/>
                          <a:latin typeface="Times New Roman" panose="02020603050405020304" pitchFamily="18" charset="0"/>
                          <a:ea typeface="Times New Roman" panose="02020603050405020304" pitchFamily="18" charset="0"/>
                        </a:rPr>
                        <a:t> year for:</a:t>
                      </a:r>
                    </a:p>
                  </a:txBody>
                  <a:tcPr marL="63986" marR="6398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1279139957"/>
                  </a:ext>
                </a:extLst>
              </a:tr>
              <a:tr h="186209">
                <a:tc vMerge="1">
                  <a:txBody>
                    <a:bodyPr/>
                    <a:lstStyle/>
                    <a:p>
                      <a:endParaRPr lang="en-US"/>
                    </a:p>
                  </a:txBody>
                  <a:tcPr/>
                </a:tc>
                <a:tc>
                  <a:txBody>
                    <a:bodyPr/>
                    <a:lstStyle/>
                    <a:p>
                      <a:pPr marL="0" marR="0" algn="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rPr>
                        <a:t>2023</a:t>
                      </a:r>
                      <a:endParaRPr lang="en-US" sz="1200">
                        <a:effectLst/>
                        <a:latin typeface="Times New Roman" panose="02020603050405020304" pitchFamily="18" charset="0"/>
                        <a:ea typeface="Times New Roman" panose="02020603050405020304" pitchFamily="18" charset="0"/>
                      </a:endParaRPr>
                    </a:p>
                  </a:txBody>
                  <a:tcPr marL="63986" marR="63986"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rPr>
                        <a:t>2024</a:t>
                      </a:r>
                      <a:endParaRPr lang="en-US" sz="1200">
                        <a:effectLst/>
                        <a:latin typeface="Times New Roman" panose="02020603050405020304" pitchFamily="18" charset="0"/>
                        <a:ea typeface="Times New Roman" panose="02020603050405020304" pitchFamily="18" charset="0"/>
                      </a:endParaRPr>
                    </a:p>
                  </a:txBody>
                  <a:tcPr marL="63986" marR="63986"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0"/>
                        </a:spcAft>
                      </a:pPr>
                      <a:r>
                        <a:rPr lang="en-US" sz="1200">
                          <a:effectLst/>
                          <a:latin typeface="Times New Roman" panose="02020603050405020304" pitchFamily="18" charset="0"/>
                          <a:ea typeface="Times New Roman" panose="02020603050405020304" pitchFamily="18" charset="0"/>
                        </a:rPr>
                        <a:t>2024</a:t>
                      </a:r>
                    </a:p>
                  </a:txBody>
                  <a:tcPr marL="63986" marR="63986"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0"/>
                        </a:spcAft>
                      </a:pPr>
                      <a:r>
                        <a:rPr lang="en-US" sz="1200">
                          <a:effectLst/>
                          <a:latin typeface="Times New Roman" panose="02020603050405020304" pitchFamily="18" charset="0"/>
                          <a:ea typeface="Times New Roman" panose="02020603050405020304" pitchFamily="18" charset="0"/>
                        </a:rPr>
                        <a:t>2025</a:t>
                      </a:r>
                    </a:p>
                  </a:txBody>
                  <a:tcPr marL="63986" marR="63986"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994375"/>
                  </a:ext>
                </a:extLst>
              </a:tr>
              <a:tr h="186209">
                <a:tc>
                  <a:txBody>
                    <a:bodyPr/>
                    <a:lstStyle/>
                    <a:p>
                      <a:pPr marL="0" marR="0">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Overfishing</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No</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n/a</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FBFBF"/>
                    </a:solidFill>
                  </a:tcPr>
                </a:tc>
                <a:tc>
                  <a:txBody>
                    <a:bodyPr/>
                    <a:lstStyle/>
                    <a:p>
                      <a:pPr marL="0" marR="0" algn="r">
                        <a:spcBef>
                          <a:spcPts val="0"/>
                        </a:spcBef>
                        <a:spcAft>
                          <a:spcPts val="800"/>
                        </a:spcAft>
                      </a:pPr>
                      <a:r>
                        <a:rPr lang="en-US" sz="1200">
                          <a:effectLst/>
                          <a:latin typeface="Times New Roman" panose="02020603050405020304" pitchFamily="18" charset="0"/>
                          <a:ea typeface="Times New Roman" panose="02020603050405020304" pitchFamily="18" charset="0"/>
                        </a:rPr>
                        <a:t>No</a:t>
                      </a:r>
                    </a:p>
                  </a:txBody>
                  <a:tcPr marL="63986" marR="6398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lgn="r">
                        <a:spcBef>
                          <a:spcPts val="0"/>
                        </a:spcBef>
                        <a:spcAft>
                          <a:spcPts val="800"/>
                        </a:spcAft>
                      </a:pPr>
                      <a:r>
                        <a:rPr lang="en-US" sz="1200">
                          <a:effectLst/>
                          <a:latin typeface="Times New Roman" panose="02020603050405020304" pitchFamily="18" charset="0"/>
                          <a:ea typeface="Times New Roman" panose="02020603050405020304" pitchFamily="18" charset="0"/>
                        </a:rPr>
                        <a:t>n/a</a:t>
                      </a:r>
                    </a:p>
                  </a:txBody>
                  <a:tcPr marL="63986" marR="6398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10611730"/>
                  </a:ext>
                </a:extLst>
              </a:tr>
              <a:tr h="186209">
                <a:tc>
                  <a:txBody>
                    <a:bodyPr/>
                    <a:lstStyle/>
                    <a:p>
                      <a:pPr marL="0" marR="0">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Overfished</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n/a</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a:noFill/>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No</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a:noFill/>
                    </a:lnB>
                    <a:solidFill>
                      <a:srgbClr val="BFBFBF"/>
                    </a:solidFill>
                  </a:tcPr>
                </a:tc>
                <a:tc>
                  <a:txBody>
                    <a:bodyPr/>
                    <a:lstStyle/>
                    <a:p>
                      <a:pPr marL="0" marR="0" algn="r">
                        <a:spcBef>
                          <a:spcPts val="0"/>
                        </a:spcBef>
                        <a:spcAft>
                          <a:spcPts val="800"/>
                        </a:spcAft>
                      </a:pPr>
                      <a:r>
                        <a:rPr lang="en-US" sz="1200">
                          <a:effectLst/>
                          <a:latin typeface="Times New Roman" panose="02020603050405020304" pitchFamily="18" charset="0"/>
                          <a:ea typeface="Times New Roman" panose="02020603050405020304" pitchFamily="18" charset="0"/>
                        </a:rPr>
                        <a:t>n/a</a:t>
                      </a:r>
                    </a:p>
                  </a:txBody>
                  <a:tcPr marL="63986" marR="63986"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r">
                        <a:spcBef>
                          <a:spcPts val="0"/>
                        </a:spcBef>
                        <a:spcAft>
                          <a:spcPts val="800"/>
                        </a:spcAft>
                      </a:pPr>
                      <a:r>
                        <a:rPr lang="en-US" sz="1200">
                          <a:effectLst/>
                          <a:latin typeface="Times New Roman" panose="02020603050405020304" pitchFamily="18" charset="0"/>
                          <a:ea typeface="Times New Roman" panose="02020603050405020304" pitchFamily="18" charset="0"/>
                        </a:rPr>
                        <a:t>No</a:t>
                      </a:r>
                    </a:p>
                  </a:txBody>
                  <a:tcPr marL="63986" marR="63986"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34375537"/>
                  </a:ext>
                </a:extLst>
              </a:tr>
              <a:tr h="186209">
                <a:tc>
                  <a:txBody>
                    <a:bodyPr/>
                    <a:lstStyle/>
                    <a:p>
                      <a:pPr marL="0" marR="0">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Approaching overfished</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n/a</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rPr>
                        <a:t>No</a:t>
                      </a:r>
                      <a:endParaRPr lang="en-US" sz="1200">
                        <a:effectLst/>
                        <a:latin typeface="Times New Roman" panose="02020603050405020304" pitchFamily="18" charset="0"/>
                        <a:ea typeface="Times New Roman" panose="02020603050405020304" pitchFamily="18" charset="0"/>
                      </a:endParaRP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FBFBF"/>
                    </a:solidFill>
                  </a:tcPr>
                </a:tc>
                <a:tc>
                  <a:txBody>
                    <a:bodyPr/>
                    <a:lstStyle/>
                    <a:p>
                      <a:pPr marL="0" marR="0" algn="r">
                        <a:spcBef>
                          <a:spcPts val="0"/>
                        </a:spcBef>
                        <a:spcAft>
                          <a:spcPts val="800"/>
                        </a:spcAft>
                      </a:pPr>
                      <a:r>
                        <a:rPr lang="en-US" sz="1200">
                          <a:effectLst/>
                          <a:latin typeface="Times New Roman" panose="02020603050405020304" pitchFamily="18" charset="0"/>
                          <a:ea typeface="Times New Roman" panose="02020603050405020304" pitchFamily="18" charset="0"/>
                        </a:rPr>
                        <a:t>n/a</a:t>
                      </a:r>
                    </a:p>
                  </a:txBody>
                  <a:tcPr marL="63986" marR="63986"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lgn="r">
                        <a:spcBef>
                          <a:spcPts val="0"/>
                        </a:spcBef>
                        <a:spcAft>
                          <a:spcPts val="800"/>
                        </a:spcAft>
                      </a:pPr>
                      <a:r>
                        <a:rPr lang="en-US" sz="1200" dirty="0">
                          <a:effectLst/>
                          <a:latin typeface="Times New Roman" panose="02020603050405020304" pitchFamily="18" charset="0"/>
                          <a:ea typeface="Times New Roman" panose="02020603050405020304" pitchFamily="18" charset="0"/>
                        </a:rPr>
                        <a:t>No</a:t>
                      </a:r>
                    </a:p>
                  </a:txBody>
                  <a:tcPr marL="63986" marR="63986"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723182"/>
                  </a:ext>
                </a:extLst>
              </a:tr>
            </a:tbl>
          </a:graphicData>
        </a:graphic>
      </p:graphicFrame>
    </p:spTree>
    <p:extLst>
      <p:ext uri="{BB962C8B-B14F-4D97-AF65-F5344CB8AC3E}">
        <p14:creationId xmlns:p14="http://schemas.microsoft.com/office/powerpoint/2010/main" val="2803745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536739"/>
            <a:ext cx="8224253" cy="6046941"/>
          </a:xfrm>
        </p:spPr>
        <p:txBody>
          <a:bodyPr>
            <a:normAutofit/>
          </a:bodyPr>
          <a:lstStyle/>
          <a:p>
            <a:r>
              <a:rPr lang="en-US" sz="2600" dirty="0"/>
              <a:t>Two REMA model configuration changes recommended for GOA Biologically informed Recommended Distributions (BRD)</a:t>
            </a:r>
          </a:p>
          <a:p>
            <a:pPr marL="666900" lvl="1" indent="-342900">
              <a:buFont typeface="+mj-lt"/>
              <a:buAutoNum type="arabicPeriod"/>
            </a:pPr>
            <a:r>
              <a:rPr lang="en-US" sz="2100" dirty="0"/>
              <a:t>Estimate single process error parameter across GOA subregions</a:t>
            </a:r>
          </a:p>
          <a:p>
            <a:pPr marL="666900" lvl="1" indent="-342900">
              <a:buFont typeface="+mj-lt"/>
              <a:buAutoNum type="arabicPeriod"/>
            </a:pPr>
            <a:r>
              <a:rPr lang="en-US" sz="2100" dirty="0"/>
              <a:t>Estimate additional observation error parameter for GOA bottom trawl survey</a:t>
            </a:r>
          </a:p>
          <a:p>
            <a:r>
              <a:rPr lang="en-US" sz="2600" dirty="0"/>
              <a:t>These REMA model configurations previous adopted for GOA </a:t>
            </a:r>
            <a:r>
              <a:rPr lang="en-US" sz="2600" dirty="0" err="1"/>
              <a:t>Thornyhead</a:t>
            </a:r>
            <a:r>
              <a:rPr lang="en-US" sz="2600" dirty="0"/>
              <a:t> stock complex (</a:t>
            </a:r>
            <a:r>
              <a:rPr lang="en-US" sz="2600" dirty="0" err="1"/>
              <a:t>Echave</a:t>
            </a:r>
            <a:r>
              <a:rPr lang="en-US" sz="2600" dirty="0"/>
              <a:t> et al. 2022, </a:t>
            </a:r>
            <a:r>
              <a:rPr lang="en-US" sz="2600" dirty="0" err="1"/>
              <a:t>Siwicke</a:t>
            </a:r>
            <a:r>
              <a:rPr lang="en-US" sz="2600" dirty="0"/>
              <a:t> et al. 2024)</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pic>
        <p:nvPicPr>
          <p:cNvPr id="7" name="Picture 6">
            <a:extLst>
              <a:ext uri="{FF2B5EF4-FFF2-40B4-BE49-F238E27FC236}">
                <a16:creationId xmlns:a16="http://schemas.microsoft.com/office/drawing/2014/main" id="{D173C537-9212-404A-A6D7-8E7EABFBAD0B}"/>
              </a:ext>
            </a:extLst>
          </p:cNvPr>
          <p:cNvPicPr>
            <a:picLocks noChangeAspect="1"/>
          </p:cNvPicPr>
          <p:nvPr/>
        </p:nvPicPr>
        <p:blipFill>
          <a:blip r:embed="rId3"/>
          <a:stretch>
            <a:fillRect/>
          </a:stretch>
        </p:blipFill>
        <p:spPr>
          <a:xfrm>
            <a:off x="6113673" y="5262961"/>
            <a:ext cx="1186899" cy="1348060"/>
          </a:xfrm>
          <a:prstGeom prst="rect">
            <a:avLst/>
          </a:prstGeom>
        </p:spPr>
      </p:pic>
    </p:spTree>
    <p:extLst>
      <p:ext uri="{BB962C8B-B14F-4D97-AF65-F5344CB8AC3E}">
        <p14:creationId xmlns:p14="http://schemas.microsoft.com/office/powerpoint/2010/main" val="483935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00274"/>
            <a:ext cx="4321437" cy="5357726"/>
          </a:xfrm>
        </p:spPr>
        <p:txBody>
          <a:bodyPr>
            <a:normAutofit fontScale="92500" lnSpcReduction="10000"/>
          </a:bodyPr>
          <a:lstStyle/>
          <a:p>
            <a:r>
              <a:rPr lang="en-US" sz="2600" dirty="0"/>
              <a:t>Recommended REMA configuration changes serve to:</a:t>
            </a:r>
          </a:p>
          <a:p>
            <a:pPr marL="666900" lvl="1" indent="-342900">
              <a:buFont typeface="+mj-lt"/>
              <a:buAutoNum type="arabicPeriod"/>
            </a:pPr>
            <a:r>
              <a:rPr lang="en-US" sz="2400" dirty="0"/>
              <a:t>Smooth estimates of subregion biomass and uncertainty that is reflective of primary assessment model estimates of biomass,</a:t>
            </a:r>
          </a:p>
          <a:p>
            <a:pPr marL="666900" lvl="1" indent="-342900">
              <a:buFont typeface="+mj-lt"/>
              <a:buAutoNum type="arabicPeriod"/>
            </a:pPr>
            <a:r>
              <a:rPr lang="en-US" sz="2400" dirty="0">
                <a:solidFill>
                  <a:schemeClr val="bg1">
                    <a:lumMod val="65000"/>
                  </a:schemeClr>
                </a:solidFill>
              </a:rPr>
              <a:t>Provide apportionment estimates that do not result in drastic and improbable shifts in distribution that are inconsistent with our understanding of cod life history and movement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56</a:t>
            </a:fld>
            <a:endParaRPr lang="en-US" sz="1400" dirty="0"/>
          </a:p>
        </p:txBody>
      </p:sp>
      <p:pic>
        <p:nvPicPr>
          <p:cNvPr id="9" name="Picture 8">
            <a:extLst>
              <a:ext uri="{FF2B5EF4-FFF2-40B4-BE49-F238E27FC236}">
                <a16:creationId xmlns:a16="http://schemas.microsoft.com/office/drawing/2014/main" id="{8A7E7D08-CC13-4C54-993D-1B027B9D8AF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2270" y="1746504"/>
            <a:ext cx="3988266" cy="46451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31219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00274"/>
            <a:ext cx="4321437" cy="5357726"/>
          </a:xfrm>
        </p:spPr>
        <p:txBody>
          <a:bodyPr>
            <a:normAutofit fontScale="92500" lnSpcReduction="10000"/>
          </a:bodyPr>
          <a:lstStyle/>
          <a:p>
            <a:r>
              <a:rPr lang="en-US" sz="2600" dirty="0"/>
              <a:t>Recommended REMA configuration changes serve to:</a:t>
            </a:r>
          </a:p>
          <a:p>
            <a:pPr marL="666900" lvl="1" indent="-342900">
              <a:buFont typeface="+mj-lt"/>
              <a:buAutoNum type="arabicPeriod"/>
            </a:pPr>
            <a:r>
              <a:rPr lang="en-US" sz="2400" dirty="0">
                <a:solidFill>
                  <a:schemeClr val="bg1">
                    <a:lumMod val="65000"/>
                  </a:schemeClr>
                </a:solidFill>
              </a:rPr>
              <a:t>Smooth estimates of subregion biomass and uncertainty that is reflective of primary assessment model estimates of biomass,</a:t>
            </a:r>
          </a:p>
          <a:p>
            <a:pPr marL="666900" lvl="1" indent="-342900">
              <a:buFont typeface="+mj-lt"/>
              <a:buAutoNum type="arabicPeriod"/>
            </a:pPr>
            <a:r>
              <a:rPr lang="en-US" sz="2400" dirty="0"/>
              <a:t>Provide apportionment estimates that do not result in drastic and improbable shifts in distribution that are inconsistent with our understanding of cod life history and movement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pic>
        <p:nvPicPr>
          <p:cNvPr id="7" name="Picture 6">
            <a:extLst>
              <a:ext uri="{FF2B5EF4-FFF2-40B4-BE49-F238E27FC236}">
                <a16:creationId xmlns:a16="http://schemas.microsoft.com/office/drawing/2014/main" id="{31CE064D-B309-4AE1-9CB3-F80C008BCC5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0616" y="1911096"/>
            <a:ext cx="4056311" cy="45445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10249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apportionment</a:t>
            </a: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73117" y="1971066"/>
            <a:ext cx="8621669" cy="3337204"/>
          </a:xfrm>
        </p:spPr>
        <p:txBody>
          <a:bodyPr>
            <a:normAutofit fontScale="92500"/>
          </a:bodyPr>
          <a:lstStyle/>
          <a:p>
            <a:r>
              <a:rPr lang="en-US" sz="2600" dirty="0"/>
              <a:t>Comparison among adopted BRDs from 2025, BRDs from status quo REMA model, and BRDs from recommended REMA model:</a:t>
            </a:r>
          </a:p>
          <a:p>
            <a:endParaRPr lang="en-US" dirty="0"/>
          </a:p>
          <a:p>
            <a:endParaRPr lang="en-US" dirty="0"/>
          </a:p>
          <a:p>
            <a:endParaRPr lang="en-US" dirty="0"/>
          </a:p>
          <a:p>
            <a:endParaRPr lang="en-US" dirty="0"/>
          </a:p>
          <a:p>
            <a:r>
              <a:rPr lang="en-US" sz="2600" dirty="0"/>
              <a:t>2-year projected BRDs from recommended REMA model</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58</a:t>
            </a:fld>
            <a:endParaRPr lang="en-US" sz="1400" dirty="0"/>
          </a:p>
        </p:txBody>
      </p:sp>
      <p:graphicFrame>
        <p:nvGraphicFramePr>
          <p:cNvPr id="5" name="Table 4">
            <a:extLst>
              <a:ext uri="{FF2B5EF4-FFF2-40B4-BE49-F238E27FC236}">
                <a16:creationId xmlns:a16="http://schemas.microsoft.com/office/drawing/2014/main" id="{935D2BBA-0C0B-4724-8AE8-4CACA78ECC27}"/>
              </a:ext>
            </a:extLst>
          </p:cNvPr>
          <p:cNvGraphicFramePr>
            <a:graphicFrameLocks noGrp="1"/>
          </p:cNvGraphicFramePr>
          <p:nvPr>
            <p:extLst>
              <p:ext uri="{D42A27DB-BD31-4B8C-83A1-F6EECF244321}">
                <p14:modId xmlns:p14="http://schemas.microsoft.com/office/powerpoint/2010/main" val="2941834978"/>
              </p:ext>
            </p:extLst>
          </p:nvPr>
        </p:nvGraphicFramePr>
        <p:xfrm>
          <a:off x="1331309" y="3240620"/>
          <a:ext cx="6669691" cy="1493520"/>
        </p:xfrm>
        <a:graphic>
          <a:graphicData uri="http://schemas.openxmlformats.org/drawingml/2006/table">
            <a:tbl>
              <a:tblPr firstRow="1" firstCol="1" bandRow="1"/>
              <a:tblGrid>
                <a:gridCol w="2445553">
                  <a:extLst>
                    <a:ext uri="{9D8B030D-6E8A-4147-A177-3AD203B41FA5}">
                      <a16:colId xmlns:a16="http://schemas.microsoft.com/office/drawing/2014/main" val="2553583655"/>
                    </a:ext>
                  </a:extLst>
                </a:gridCol>
                <a:gridCol w="1259831">
                  <a:extLst>
                    <a:ext uri="{9D8B030D-6E8A-4147-A177-3AD203B41FA5}">
                      <a16:colId xmlns:a16="http://schemas.microsoft.com/office/drawing/2014/main" val="485469871"/>
                    </a:ext>
                  </a:extLst>
                </a:gridCol>
                <a:gridCol w="815184">
                  <a:extLst>
                    <a:ext uri="{9D8B030D-6E8A-4147-A177-3AD203B41FA5}">
                      <a16:colId xmlns:a16="http://schemas.microsoft.com/office/drawing/2014/main" val="7221070"/>
                    </a:ext>
                  </a:extLst>
                </a:gridCol>
                <a:gridCol w="1037508">
                  <a:extLst>
                    <a:ext uri="{9D8B030D-6E8A-4147-A177-3AD203B41FA5}">
                      <a16:colId xmlns:a16="http://schemas.microsoft.com/office/drawing/2014/main" val="459286127"/>
                    </a:ext>
                  </a:extLst>
                </a:gridCol>
                <a:gridCol w="1111615">
                  <a:extLst>
                    <a:ext uri="{9D8B030D-6E8A-4147-A177-3AD203B41FA5}">
                      <a16:colId xmlns:a16="http://schemas.microsoft.com/office/drawing/2014/main" val="2883615447"/>
                    </a:ext>
                  </a:extLst>
                </a:gridCol>
              </a:tblGrid>
              <a:tr h="178441">
                <a:tc>
                  <a:txBody>
                    <a:bodyPr/>
                    <a:lstStyle/>
                    <a:p>
                      <a:endParaRPr lang="en-US" sz="1400">
                        <a:effectLst/>
                        <a:latin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Western</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Central</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Eastern</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Total</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7355016"/>
                  </a:ext>
                </a:extLst>
              </a:tr>
              <a:tr h="178441">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Previous apportionment</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27.1%</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63.8%</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9.1%</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100%</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29306595"/>
                  </a:ext>
                </a:extLst>
              </a:tr>
              <a:tr h="178441">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2025 BRD</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400" dirty="0">
                          <a:solidFill>
                            <a:schemeClr val="bg1">
                              <a:lumMod val="50000"/>
                            </a:schemeClr>
                          </a:solidFill>
                          <a:effectLst/>
                          <a:latin typeface="Times New Roman" panose="02020603050405020304" pitchFamily="18" charset="0"/>
                          <a:ea typeface="Times New Roman" panose="02020603050405020304" pitchFamily="18" charset="0"/>
                        </a:rPr>
                        <a:t>8,710</a:t>
                      </a: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400" dirty="0">
                          <a:solidFill>
                            <a:schemeClr val="bg1">
                              <a:lumMod val="50000"/>
                            </a:schemeClr>
                          </a:solidFill>
                          <a:effectLst/>
                          <a:latin typeface="Times New Roman" panose="02020603050405020304" pitchFamily="18" charset="0"/>
                          <a:ea typeface="Times New Roman" panose="02020603050405020304" pitchFamily="18" charset="0"/>
                        </a:rPr>
                        <a:t>20,506</a:t>
                      </a: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400">
                          <a:solidFill>
                            <a:schemeClr val="bg1">
                              <a:lumMod val="50000"/>
                            </a:schemeClr>
                          </a:solidFill>
                          <a:effectLst/>
                          <a:latin typeface="Times New Roman" panose="02020603050405020304" pitchFamily="18" charset="0"/>
                          <a:ea typeface="Times New Roman" panose="02020603050405020304" pitchFamily="18" charset="0"/>
                        </a:rPr>
                        <a:t>2,925</a:t>
                      </a: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400" dirty="0">
                          <a:solidFill>
                            <a:schemeClr val="bg1">
                              <a:lumMod val="50000"/>
                            </a:schemeClr>
                          </a:solidFill>
                          <a:effectLst/>
                          <a:latin typeface="Times New Roman" panose="02020603050405020304" pitchFamily="18" charset="0"/>
                          <a:ea typeface="Times New Roman" panose="02020603050405020304" pitchFamily="18" charset="0"/>
                        </a:rPr>
                        <a:t>32,141</a:t>
                      </a: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739233519"/>
                  </a:ext>
                </a:extLst>
              </a:tr>
              <a:tr h="178441">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Status quo apportionment</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20.6%</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75.1%</a:t>
                      </a:r>
                      <a:endParaRPr lang="en-US" sz="14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4.3%</a:t>
                      </a:r>
                      <a:endParaRPr lang="en-US" sz="14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100%</a:t>
                      </a:r>
                      <a:endParaRPr lang="en-US" sz="14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extLst>
                  <a:ext uri="{0D108BD9-81ED-4DB2-BD59-A6C34878D82A}">
                    <a16:rowId xmlns:a16="http://schemas.microsoft.com/office/drawing/2014/main" val="167047155"/>
                  </a:ext>
                </a:extLst>
              </a:tr>
              <a:tr h="178441">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2026 BRD</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400" dirty="0">
                          <a:solidFill>
                            <a:schemeClr val="bg1">
                              <a:lumMod val="50000"/>
                            </a:schemeClr>
                          </a:solidFill>
                          <a:effectLst/>
                          <a:latin typeface="Times New Roman" panose="02020603050405020304" pitchFamily="18" charset="0"/>
                          <a:ea typeface="Times New Roman" panose="02020603050405020304" pitchFamily="18" charset="0"/>
                        </a:rPr>
                        <a:t>8,553</a:t>
                      </a: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400" dirty="0">
                          <a:solidFill>
                            <a:schemeClr val="bg1">
                              <a:lumMod val="50000"/>
                            </a:schemeClr>
                          </a:solidFill>
                          <a:effectLst/>
                          <a:latin typeface="Times New Roman" panose="02020603050405020304" pitchFamily="18" charset="0"/>
                          <a:ea typeface="Times New Roman" panose="02020603050405020304" pitchFamily="18" charset="0"/>
                        </a:rPr>
                        <a:t>31,182</a:t>
                      </a: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400" dirty="0">
                          <a:solidFill>
                            <a:schemeClr val="bg1">
                              <a:lumMod val="50000"/>
                            </a:schemeClr>
                          </a:solidFill>
                          <a:effectLst/>
                          <a:latin typeface="Times New Roman" panose="02020603050405020304" pitchFamily="18" charset="0"/>
                          <a:ea typeface="Times New Roman" panose="02020603050405020304" pitchFamily="18" charset="0"/>
                        </a:rPr>
                        <a:t>1,785</a:t>
                      </a: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tc>
                  <a:txBody>
                    <a:bodyPr/>
                    <a:lstStyle/>
                    <a:p>
                      <a:pPr marL="0" marR="0" algn="ctr">
                        <a:spcBef>
                          <a:spcPts val="0"/>
                        </a:spcBef>
                        <a:spcAft>
                          <a:spcPts val="0"/>
                        </a:spcAft>
                      </a:pPr>
                      <a:r>
                        <a:rPr lang="en-US" sz="1400" dirty="0">
                          <a:solidFill>
                            <a:schemeClr val="bg1">
                              <a:lumMod val="50000"/>
                            </a:schemeClr>
                          </a:solidFill>
                          <a:effectLst/>
                          <a:latin typeface="Times New Roman" panose="02020603050405020304" pitchFamily="18" charset="0"/>
                          <a:ea typeface="Times New Roman" panose="02020603050405020304" pitchFamily="18" charset="0"/>
                        </a:rPr>
                        <a:t>41,520</a:t>
                      </a:r>
                    </a:p>
                  </a:txBody>
                  <a:tcPr marL="68580" marR="68580" marT="0" marB="0" anchor="b">
                    <a:lnL>
                      <a:noFill/>
                    </a:lnL>
                    <a:lnR>
                      <a:noFill/>
                    </a:lnR>
                    <a:lnT>
                      <a:noFill/>
                    </a:lnT>
                    <a:lnB w="1270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932317860"/>
                  </a:ext>
                </a:extLst>
              </a:tr>
              <a:tr h="178441">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Recommended apportionment</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24.8%</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69.2%</a:t>
                      </a:r>
                      <a:endParaRPr lang="en-US" sz="14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6%</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tc>
                  <a:txBody>
                    <a:body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100%</a:t>
                      </a:r>
                      <a:endParaRPr lang="en-US" sz="14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dot"/>
                      <a:round/>
                      <a:headEnd type="none" w="med" len="med"/>
                      <a:tailEnd type="none" w="med" len="med"/>
                    </a:lnT>
                    <a:lnB>
                      <a:noFill/>
                    </a:lnB>
                  </a:tcPr>
                </a:tc>
                <a:extLst>
                  <a:ext uri="{0D108BD9-81ED-4DB2-BD59-A6C34878D82A}">
                    <a16:rowId xmlns:a16="http://schemas.microsoft.com/office/drawing/2014/main" val="3451508517"/>
                  </a:ext>
                </a:extLst>
              </a:tr>
              <a:tr h="178441">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2026 BRD</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lumMod val="50000"/>
                            </a:schemeClr>
                          </a:solidFill>
                          <a:effectLst/>
                          <a:latin typeface="Times New Roman" panose="02020603050405020304" pitchFamily="18" charset="0"/>
                          <a:ea typeface="Times New Roman" panose="02020603050405020304" pitchFamily="18" charset="0"/>
                        </a:rPr>
                        <a:t>10,297</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lumMod val="50000"/>
                            </a:schemeClr>
                          </a:solidFill>
                          <a:effectLst/>
                          <a:latin typeface="Times New Roman" panose="02020603050405020304" pitchFamily="18" charset="0"/>
                          <a:ea typeface="Times New Roman" panose="02020603050405020304" pitchFamily="18" charset="0"/>
                        </a:rPr>
                        <a:t>28,732</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chemeClr val="bg1">
                              <a:lumMod val="50000"/>
                            </a:schemeClr>
                          </a:solidFill>
                          <a:effectLst/>
                          <a:latin typeface="Times New Roman" panose="02020603050405020304" pitchFamily="18" charset="0"/>
                          <a:ea typeface="Times New Roman" panose="02020603050405020304" pitchFamily="18" charset="0"/>
                        </a:rPr>
                        <a:t>2,491</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dirty="0">
                          <a:solidFill>
                            <a:schemeClr val="bg1">
                              <a:lumMod val="50000"/>
                            </a:schemeClr>
                          </a:solidFill>
                          <a:effectLst/>
                          <a:latin typeface="Times New Roman" panose="02020603050405020304" pitchFamily="18" charset="0"/>
                          <a:ea typeface="Times New Roman" panose="02020603050405020304" pitchFamily="18" charset="0"/>
                        </a:rPr>
                        <a:t>41,520</a:t>
                      </a: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5854374"/>
                  </a:ext>
                </a:extLst>
              </a:tr>
            </a:tbl>
          </a:graphicData>
        </a:graphic>
      </p:graphicFrame>
      <p:graphicFrame>
        <p:nvGraphicFramePr>
          <p:cNvPr id="8" name="Table 7">
            <a:extLst>
              <a:ext uri="{FF2B5EF4-FFF2-40B4-BE49-F238E27FC236}">
                <a16:creationId xmlns:a16="http://schemas.microsoft.com/office/drawing/2014/main" id="{BC476A65-2008-4557-85BE-641331238818}"/>
              </a:ext>
            </a:extLst>
          </p:cNvPr>
          <p:cNvGraphicFramePr>
            <a:graphicFrameLocks noGrp="1"/>
          </p:cNvGraphicFramePr>
          <p:nvPr>
            <p:extLst>
              <p:ext uri="{D42A27DB-BD31-4B8C-83A1-F6EECF244321}">
                <p14:modId xmlns:p14="http://schemas.microsoft.com/office/powerpoint/2010/main" val="1720489736"/>
              </p:ext>
            </p:extLst>
          </p:nvPr>
        </p:nvGraphicFramePr>
        <p:xfrm>
          <a:off x="1947940" y="5317086"/>
          <a:ext cx="5248120" cy="853440"/>
        </p:xfrm>
        <a:graphic>
          <a:graphicData uri="http://schemas.openxmlformats.org/drawingml/2006/table">
            <a:tbl>
              <a:tblPr firstRow="1" firstCol="1" bandRow="1"/>
              <a:tblGrid>
                <a:gridCol w="2284476">
                  <a:extLst>
                    <a:ext uri="{9D8B030D-6E8A-4147-A177-3AD203B41FA5}">
                      <a16:colId xmlns:a16="http://schemas.microsoft.com/office/drawing/2014/main" val="696812346"/>
                    </a:ext>
                  </a:extLst>
                </a:gridCol>
                <a:gridCol w="740911">
                  <a:extLst>
                    <a:ext uri="{9D8B030D-6E8A-4147-A177-3AD203B41FA5}">
                      <a16:colId xmlns:a16="http://schemas.microsoft.com/office/drawing/2014/main" val="1262723487"/>
                    </a:ext>
                  </a:extLst>
                </a:gridCol>
                <a:gridCol w="740911">
                  <a:extLst>
                    <a:ext uri="{9D8B030D-6E8A-4147-A177-3AD203B41FA5}">
                      <a16:colId xmlns:a16="http://schemas.microsoft.com/office/drawing/2014/main" val="898996659"/>
                    </a:ext>
                  </a:extLst>
                </a:gridCol>
                <a:gridCol w="740911">
                  <a:extLst>
                    <a:ext uri="{9D8B030D-6E8A-4147-A177-3AD203B41FA5}">
                      <a16:colId xmlns:a16="http://schemas.microsoft.com/office/drawing/2014/main" val="1565614591"/>
                    </a:ext>
                  </a:extLst>
                </a:gridCol>
                <a:gridCol w="740911">
                  <a:extLst>
                    <a:ext uri="{9D8B030D-6E8A-4147-A177-3AD203B41FA5}">
                      <a16:colId xmlns:a16="http://schemas.microsoft.com/office/drawing/2014/main" val="3930235139"/>
                    </a:ext>
                  </a:extLst>
                </a:gridCol>
              </a:tblGrid>
              <a:tr h="184150">
                <a:tc>
                  <a:txBody>
                    <a:bodyPr/>
                    <a:lstStyle/>
                    <a:p>
                      <a:endParaRPr lang="en-US" sz="1400">
                        <a:effectLst/>
                        <a:latin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Western</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Central</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Eastern</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Total</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777270"/>
                  </a:ext>
                </a:extLst>
              </a:tr>
              <a:tr h="184150">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Area apportionment</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24.8%</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69.2%</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6%</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100%</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97764513"/>
                  </a:ext>
                </a:extLst>
              </a:tr>
              <a:tr h="184150">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2026 BRD</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10,297</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28,732</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2,491</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41,520</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a:noFill/>
                    </a:lnB>
                  </a:tcPr>
                </a:tc>
                <a:extLst>
                  <a:ext uri="{0D108BD9-81ED-4DB2-BD59-A6C34878D82A}">
                    <a16:rowId xmlns:a16="http://schemas.microsoft.com/office/drawing/2014/main" val="3794066746"/>
                  </a:ext>
                </a:extLst>
              </a:tr>
              <a:tr h="184150">
                <a:tc>
                  <a:txBody>
                    <a:bodyPr/>
                    <a:lstStyle/>
                    <a:p>
                      <a:pPr marL="0" marR="0">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2027 BRD</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7,987</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22,289</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a:solidFill>
                            <a:srgbClr val="000000"/>
                          </a:solidFill>
                          <a:effectLst/>
                          <a:latin typeface="Times New Roman" panose="02020603050405020304" pitchFamily="18" charset="0"/>
                          <a:ea typeface="Times New Roman" panose="02020603050405020304" pitchFamily="18" charset="0"/>
                        </a:rPr>
                        <a:t>1,933</a:t>
                      </a:r>
                      <a:endParaRPr lang="en-US" sz="140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400" dirty="0">
                          <a:solidFill>
                            <a:srgbClr val="000000"/>
                          </a:solidFill>
                          <a:effectLst/>
                          <a:latin typeface="Times New Roman" panose="02020603050405020304" pitchFamily="18" charset="0"/>
                          <a:ea typeface="Times New Roman" panose="02020603050405020304" pitchFamily="18" charset="0"/>
                        </a:rPr>
                        <a:t>32,209</a:t>
                      </a:r>
                      <a:endParaRPr lang="en-US" sz="1400" dirty="0">
                        <a:effectLst/>
                        <a:latin typeface="Times New Roman" panose="02020603050405020304" pitchFamily="18" charset="0"/>
                        <a:ea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080958"/>
                  </a:ext>
                </a:extLst>
              </a:tr>
            </a:tbl>
          </a:graphicData>
        </a:graphic>
      </p:graphicFrame>
    </p:spTree>
    <p:extLst>
      <p:ext uri="{BB962C8B-B14F-4D97-AF65-F5344CB8AC3E}">
        <p14:creationId xmlns:p14="http://schemas.microsoft.com/office/powerpoint/2010/main" val="2844726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a:t>Questions?</a:t>
            </a:r>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overview</a:t>
            </a:r>
          </a:p>
        </p:txBody>
      </p:sp>
      <p:graphicFrame>
        <p:nvGraphicFramePr>
          <p:cNvPr id="2" name="Table 1"/>
          <p:cNvGraphicFramePr>
            <a:graphicFrameLocks noGrp="1"/>
          </p:cNvGraphicFramePr>
          <p:nvPr>
            <p:extLst>
              <p:ext uri="{D42A27DB-BD31-4B8C-83A1-F6EECF244321}">
                <p14:modId xmlns:p14="http://schemas.microsoft.com/office/powerpoint/2010/main" val="530205515"/>
              </p:ext>
            </p:extLst>
          </p:nvPr>
        </p:nvGraphicFramePr>
        <p:xfrm>
          <a:off x="195142" y="1633905"/>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dirty="0">
                          <a:effectLst/>
                          <a:latin typeface="Arial" panose="020B0604020202020204" pitchFamily="34" charset="0"/>
                          <a:cs typeface="Arial" panose="020B0604020202020204" pitchFamily="34" charset="0"/>
                        </a:rPr>
                        <a:t>New Data</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catch, by gear type</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ea typeface="+mn-ea"/>
                          <a:cs typeface="Arial" panose="020B0604020202020204" pitchFamily="34" charset="0"/>
                        </a:rPr>
                        <a:t>2024,</a:t>
                      </a:r>
                      <a:r>
                        <a:rPr lang="en-US" sz="1800" b="1" baseline="0" dirty="0">
                          <a:effectLst/>
                          <a:latin typeface="Arial" panose="020B0604020202020204" pitchFamily="34" charset="0"/>
                          <a:ea typeface="+mn-ea"/>
                          <a:cs typeface="Arial" panose="020B0604020202020204" pitchFamily="34" charset="0"/>
                        </a:rPr>
                        <a:t> 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length composition, 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ea typeface="+mn-ea"/>
                          <a:cs typeface="Arial" panose="020B0604020202020204" pitchFamily="34" charset="0"/>
                        </a:rPr>
                        <a:t>2024,</a:t>
                      </a:r>
                      <a:r>
                        <a:rPr lang="en-US" sz="1800" b="1" baseline="0" dirty="0">
                          <a:effectLst/>
                          <a:latin typeface="Arial" panose="020B0604020202020204" pitchFamily="34" charset="0"/>
                          <a:ea typeface="+mn-ea"/>
                          <a:cs typeface="Arial" panose="020B0604020202020204" pitchFamily="34" charset="0"/>
                        </a:rPr>
                        <a:t> 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2024</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AFSC bottom trawl survey abundance</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effectLst/>
                          <a:latin typeface="Arial" panose="020B0604020202020204" pitchFamily="34" charset="0"/>
                          <a:cs typeface="Arial" panose="020B0604020202020204" pitchFamily="34" charset="0"/>
                        </a:rPr>
                        <a:t>GOA AFSC bottom trawl survey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86646839"/>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AFSC longline survey Relative Population Numbers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69494096"/>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effectLst/>
                          <a:latin typeface="Arial" panose="020B0604020202020204" pitchFamily="34" charset="0"/>
                          <a:cs typeface="Arial" panose="020B0604020202020204" pitchFamily="34" charset="0"/>
                        </a:rPr>
                        <a:t>GOA AFSC longline survey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1" dirty="0">
                          <a:effectLst/>
                          <a:latin typeface="Arial" panose="020B0604020202020204" pitchFamily="34" charset="0"/>
                          <a:cs typeface="Arial" panose="020B0604020202020204" pitchFamily="34" charset="0"/>
                        </a:rPr>
                        <a:t>2025</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092601442"/>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6</a:t>
            </a:fld>
            <a:endParaRPr lang="en-US" sz="1400" dirty="0"/>
          </a:p>
        </p:txBody>
      </p:sp>
      <p:pic>
        <p:nvPicPr>
          <p:cNvPr id="8" name="Picture 7">
            <a:extLst>
              <a:ext uri="{FF2B5EF4-FFF2-40B4-BE49-F238E27FC236}">
                <a16:creationId xmlns:a16="http://schemas.microsoft.com/office/drawing/2014/main" id="{C879AC0E-129D-4FA6-9C81-DEE93B818D0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7319" y="1635142"/>
            <a:ext cx="3846113" cy="411356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68972" y="1902686"/>
            <a:ext cx="4055265" cy="1310845"/>
          </a:xfrm>
        </p:spPr>
        <p:txBody>
          <a:bodyPr>
            <a:noAutofit/>
          </a:bodyPr>
          <a:lstStyle/>
          <a:p>
            <a:r>
              <a:rPr lang="en-US" sz="2100" dirty="0"/>
              <a:t>Pot majority &gt; LL &gt; Trawl</a:t>
            </a:r>
          </a:p>
          <a:p>
            <a:r>
              <a:rPr lang="en-US" sz="2100" dirty="0"/>
              <a:t>Nothing inconsistent in cumulative catch to previous years</a:t>
            </a:r>
          </a:p>
          <a:p>
            <a:r>
              <a:rPr lang="en-US" sz="2100" dirty="0"/>
              <a:t>Catch through Dec 8, 2025</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Catch</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a:t>
            </a:fld>
            <a:endParaRPr lang="en-US" sz="1400" dirty="0"/>
          </a:p>
        </p:txBody>
      </p:sp>
      <p:pic>
        <p:nvPicPr>
          <p:cNvPr id="8" name="Picture 7">
            <a:extLst>
              <a:ext uri="{FF2B5EF4-FFF2-40B4-BE49-F238E27FC236}">
                <a16:creationId xmlns:a16="http://schemas.microsoft.com/office/drawing/2014/main" id="{4BA18310-7865-4C48-B12D-DEA4F3972B4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768" y="3699164"/>
            <a:ext cx="3815675" cy="2965862"/>
          </a:xfrm>
          <a:prstGeom prst="rect">
            <a:avLst/>
          </a:prstGeom>
          <a:noFill/>
          <a:ln>
            <a:noFill/>
          </a:ln>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E17825C7-080E-4CD9-980C-907A17517D8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4192" y="2006930"/>
            <a:ext cx="4248397" cy="465809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81871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943884"/>
            <a:ext cx="8092240" cy="824235"/>
          </a:xfrm>
        </p:spPr>
        <p:txBody>
          <a:bodyPr>
            <a:noAutofit/>
          </a:bodyPr>
          <a:lstStyle/>
          <a:p>
            <a:r>
              <a:rPr lang="en-US" sz="2600" dirty="0"/>
              <a:t>2025 distribution similar to previous catch distribution</a:t>
            </a:r>
          </a:p>
          <a:p>
            <a:r>
              <a:rPr lang="en-US" sz="2600" dirty="0"/>
              <a:t>For how much relative catch is taken by pot, small # observed hauls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9" y="687474"/>
            <a:ext cx="8224253" cy="630049"/>
          </a:xfrm>
        </p:spPr>
        <p:txBody>
          <a:bodyPr/>
          <a:lstStyle/>
          <a:p>
            <a:pPr algn="ctr"/>
            <a:r>
              <a:rPr lang="en-US" dirty="0"/>
              <a:t>Data – Catch distribution</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a:t>
            </a:fld>
            <a:endParaRPr lang="en-US" sz="1400" dirty="0"/>
          </a:p>
        </p:txBody>
      </p:sp>
      <p:pic>
        <p:nvPicPr>
          <p:cNvPr id="10" name="Picture 9" descr="C:\AA - PH Stuff\Asmnts\goa_pcod\2024\output\safe_plots\maps\2024 Pcod_EM_Obs_Catch.jpg"/>
          <p:cNvPicPr/>
          <p:nvPr/>
        </p:nvPicPr>
        <p:blipFill rotWithShape="1">
          <a:blip r:embed="rId3" cstate="print">
            <a:extLst>
              <a:ext uri="{28A0092B-C50C-407E-A947-70E740481C1C}">
                <a14:useLocalDpi xmlns:a14="http://schemas.microsoft.com/office/drawing/2010/main" val="0"/>
              </a:ext>
            </a:extLst>
          </a:blip>
          <a:srcRect l="2876" r="15350" b="2688"/>
          <a:stretch/>
        </p:blipFill>
        <p:spPr bwMode="auto">
          <a:xfrm>
            <a:off x="869076" y="3294950"/>
            <a:ext cx="3521150" cy="3369227"/>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F6BEDDCB-C5EE-4A94-9EAA-949E2C066266}"/>
              </a:ext>
            </a:extLst>
          </p:cNvPr>
          <p:cNvPicPr/>
          <p:nvPr/>
        </p:nvPicPr>
        <p:blipFill rotWithShape="1">
          <a:blip r:embed="rId4" cstate="print">
            <a:extLst>
              <a:ext uri="{28A0092B-C50C-407E-A947-70E740481C1C}">
                <a14:useLocalDpi xmlns:a14="http://schemas.microsoft.com/office/drawing/2010/main" val="0"/>
              </a:ext>
            </a:extLst>
          </a:blip>
          <a:srcRect l="4308" r="15446" b="3787"/>
          <a:stretch/>
        </p:blipFill>
        <p:spPr bwMode="auto">
          <a:xfrm>
            <a:off x="4672696" y="3294950"/>
            <a:ext cx="3513014" cy="3369227"/>
          </a:xfrm>
          <a:prstGeom prst="rect">
            <a:avLst/>
          </a:prstGeom>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0356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417053"/>
            <a:ext cx="8224252" cy="906903"/>
          </a:xfrm>
        </p:spPr>
        <p:txBody>
          <a:bodyPr>
            <a:normAutofit/>
          </a:bodyPr>
          <a:lstStyle/>
          <a:p>
            <a:r>
              <a:rPr lang="en-US" sz="2600" dirty="0"/>
              <a:t>In general, mean length in 2024 similar to that in previous 4 or so years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9178" y="687474"/>
            <a:ext cx="8224254" cy="630049"/>
          </a:xfrm>
        </p:spPr>
        <p:txBody>
          <a:bodyPr/>
          <a:lstStyle/>
          <a:p>
            <a:pPr algn="ctr"/>
            <a:r>
              <a:rPr lang="en-US" dirty="0"/>
              <a:t>Data – length comps</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9</a:t>
            </a:fld>
            <a:endParaRPr lang="en-US" sz="1400" dirty="0"/>
          </a:p>
        </p:txBody>
      </p:sp>
      <p:pic>
        <p:nvPicPr>
          <p:cNvPr id="7" name="Picture 6">
            <a:extLst>
              <a:ext uri="{FF2B5EF4-FFF2-40B4-BE49-F238E27FC236}">
                <a16:creationId xmlns:a16="http://schemas.microsoft.com/office/drawing/2014/main" id="{AABE9D67-6E0A-44FB-A5B1-82A8AD3324B1}"/>
              </a:ext>
            </a:extLst>
          </p:cNvPr>
          <p:cNvPicPr>
            <a:picLocks noChangeAspect="1"/>
          </p:cNvPicPr>
          <p:nvPr/>
        </p:nvPicPr>
        <p:blipFill>
          <a:blip r:embed="rId3"/>
          <a:stretch>
            <a:fillRect/>
          </a:stretch>
        </p:blipFill>
        <p:spPr>
          <a:xfrm>
            <a:off x="2617076" y="2423486"/>
            <a:ext cx="3909847" cy="421060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23545</TotalTime>
  <Words>3328</Words>
  <Application>Microsoft Office PowerPoint</Application>
  <PresentationFormat>On-screen Show (4:3)</PresentationFormat>
  <Paragraphs>521</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Gill Sans</vt:lpstr>
      <vt:lpstr>Gill Sans MT</vt:lpstr>
      <vt:lpstr>Times New Roman</vt:lpstr>
      <vt:lpstr>Wingdings 2</vt:lpstr>
      <vt:lpstr>Dividend</vt:lpstr>
      <vt:lpstr>Goa pacific cod</vt:lpstr>
      <vt:lpstr>Assessment overview</vt:lpstr>
      <vt:lpstr>Operational Update assessment</vt:lpstr>
      <vt:lpstr>Operational Update assessment</vt:lpstr>
      <vt:lpstr>Assessment evaluation Outline</vt:lpstr>
      <vt:lpstr>Data overview</vt:lpstr>
      <vt:lpstr>Data - Catch</vt:lpstr>
      <vt:lpstr>Data – Catch distribution</vt:lpstr>
      <vt:lpstr>Data – length comps</vt:lpstr>
      <vt:lpstr>Data – afsc surveys</vt:lpstr>
      <vt:lpstr>Data – afsc surveys</vt:lpstr>
      <vt:lpstr>Data – afsc surveys</vt:lpstr>
      <vt:lpstr>Data – afsc surveys</vt:lpstr>
      <vt:lpstr>Data – afsc surveys</vt:lpstr>
      <vt:lpstr>Data – afsc surveys</vt:lpstr>
      <vt:lpstr>Data – afsc surveys</vt:lpstr>
      <vt:lpstr>Data – afsc surveys</vt:lpstr>
      <vt:lpstr>Data – afsc surveys</vt:lpstr>
      <vt:lpstr>Data – afsc surveys</vt:lpstr>
      <vt:lpstr>Data – afsc surveys</vt:lpstr>
      <vt:lpstr>Data – afsc surveys</vt:lpstr>
      <vt:lpstr>Data – afsc surveys</vt:lpstr>
      <vt:lpstr>Data – afsc surveys</vt:lpstr>
      <vt:lpstr>Data – afsc surveys</vt:lpstr>
      <vt:lpstr>Data – environmental</vt:lpstr>
      <vt:lpstr>Data – auxiliary information</vt:lpstr>
      <vt:lpstr>Data – auxiliary information</vt:lpstr>
      <vt:lpstr>Data – summary</vt:lpstr>
      <vt:lpstr>results</vt:lpstr>
      <vt:lpstr>Results: data fits</vt:lpstr>
      <vt:lpstr>Results: data fits</vt:lpstr>
      <vt:lpstr>PowerPoint Presentation</vt:lpstr>
      <vt:lpstr>PowerPoint Presentation</vt:lpstr>
      <vt:lpstr>PowerPoint Presentation</vt:lpstr>
      <vt:lpstr>Results: recruitment estimates</vt:lpstr>
      <vt:lpstr>Results: biomass</vt:lpstr>
      <vt:lpstr>PowerPoint Presentation</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ABC/OFL recommendations</vt:lpstr>
      <vt:lpstr>apportionment</vt:lpstr>
      <vt:lpstr>apportionment</vt:lpstr>
      <vt:lpstr>apportionment</vt:lpstr>
      <vt:lpstr>apportionment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326</cp:revision>
  <dcterms:created xsi:type="dcterms:W3CDTF">2020-09-17T00:42:38Z</dcterms:created>
  <dcterms:modified xsi:type="dcterms:W3CDTF">2026-01-21T16:11:05Z</dcterms:modified>
</cp:coreProperties>
</file>